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60" r:id="rId3"/>
    <p:sldId id="277" r:id="rId4"/>
    <p:sldId id="258" r:id="rId5"/>
    <p:sldId id="278" r:id="rId6"/>
    <p:sldId id="273" r:id="rId7"/>
    <p:sldId id="261" r:id="rId8"/>
    <p:sldId id="279" r:id="rId9"/>
    <p:sldId id="264" r:id="rId10"/>
    <p:sldId id="266" r:id="rId11"/>
    <p:sldId id="280" r:id="rId12"/>
    <p:sldId id="269" r:id="rId13"/>
    <p:sldId id="281" r:id="rId14"/>
    <p:sldId id="272" r:id="rId15"/>
    <p:sldId id="274" r:id="rId16"/>
    <p:sldId id="282" r:id="rId17"/>
    <p:sldId id="286"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20787" autoAdjust="0"/>
    <p:restoredTop sz="94660"/>
  </p:normalViewPr>
  <p:slideViewPr>
    <p:cSldViewPr>
      <p:cViewPr varScale="1">
        <p:scale>
          <a:sx n="69" d="100"/>
          <a:sy n="69" d="100"/>
        </p:scale>
        <p:origin x="-15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DC537426-CDC2-40E0-9B31-BA65B971BA42}" type="datetimeFigureOut">
              <a:rPr lang="ru-RU" smtClean="0"/>
              <a:pPr/>
              <a:t>06.11.2014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DF00F4FA-EAAF-4DF7-B792-951C1F09F78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C537426-CDC2-40E0-9B31-BA65B971BA42}" type="datetimeFigureOut">
              <a:rPr lang="ru-RU" smtClean="0"/>
              <a:pPr/>
              <a:t>06.11.2014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00F4FA-EAAF-4DF7-B792-951C1F09F78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C537426-CDC2-40E0-9B31-BA65B971BA42}" type="datetimeFigureOut">
              <a:rPr lang="ru-RU" smtClean="0"/>
              <a:pPr/>
              <a:t>06.11.2014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00F4FA-EAAF-4DF7-B792-951C1F09F78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C537426-CDC2-40E0-9B31-BA65B971BA42}" type="datetimeFigureOut">
              <a:rPr lang="ru-RU" smtClean="0"/>
              <a:pPr/>
              <a:t>06.11.2014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00F4FA-EAAF-4DF7-B792-951C1F09F78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C537426-CDC2-40E0-9B31-BA65B971BA42}" type="datetimeFigureOut">
              <a:rPr lang="ru-RU" smtClean="0"/>
              <a:pPr/>
              <a:t>06.11.2014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F00F4FA-EAAF-4DF7-B792-951C1F09F78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C537426-CDC2-40E0-9B31-BA65B971BA42}" type="datetimeFigureOut">
              <a:rPr lang="ru-RU" smtClean="0"/>
              <a:pPr/>
              <a:t>06.11.2014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00F4FA-EAAF-4DF7-B792-951C1F09F78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C537426-CDC2-40E0-9B31-BA65B971BA42}" type="datetimeFigureOut">
              <a:rPr lang="ru-RU" smtClean="0"/>
              <a:pPr/>
              <a:t>06.11.2014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F00F4FA-EAAF-4DF7-B792-951C1F09F78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C537426-CDC2-40E0-9B31-BA65B971BA42}" type="datetimeFigureOut">
              <a:rPr lang="ru-RU" smtClean="0"/>
              <a:pPr/>
              <a:t>06.11.2014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F00F4FA-EAAF-4DF7-B792-951C1F09F78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C537426-CDC2-40E0-9B31-BA65B971BA42}" type="datetimeFigureOut">
              <a:rPr lang="ru-RU" smtClean="0"/>
              <a:pPr/>
              <a:t>06.11.2014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F00F4FA-EAAF-4DF7-B792-951C1F09F78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C537426-CDC2-40E0-9B31-BA65B971BA42}" type="datetimeFigureOut">
              <a:rPr lang="ru-RU" smtClean="0"/>
              <a:pPr/>
              <a:t>06.11.2014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F00F4FA-EAAF-4DF7-B792-951C1F09F78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DC537426-CDC2-40E0-9B31-BA65B971BA42}" type="datetimeFigureOut">
              <a:rPr lang="ru-RU" smtClean="0"/>
              <a:pPr/>
              <a:t>06.11.2014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DF00F4FA-EAAF-4DF7-B792-951C1F09F787}"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C537426-CDC2-40E0-9B31-BA65B971BA42}" type="datetimeFigureOut">
              <a:rPr lang="ru-RU" smtClean="0"/>
              <a:pPr/>
              <a:t>06.11.2014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F00F4FA-EAAF-4DF7-B792-951C1F09F787}"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14480" y="533400"/>
            <a:ext cx="7072362" cy="2252658"/>
          </a:xfrm>
        </p:spPr>
        <p:txBody>
          <a:bodyPr>
            <a:normAutofit fontScale="90000"/>
          </a:bodyPr>
          <a:lstStyle/>
          <a:p>
            <a:pPr algn="l"/>
            <a:r>
              <a:rPr lang="ru-RU" dirty="0" err="1" smtClean="0"/>
              <a:t>Психо-физическое</a:t>
            </a:r>
            <a:r>
              <a:rPr lang="ru-RU" dirty="0" smtClean="0"/>
              <a:t> развитие детей 4-5 летнего возраста </a:t>
            </a:r>
            <a:endParaRPr lang="ru-RU" dirty="0"/>
          </a:p>
        </p:txBody>
      </p:sp>
      <p:sp>
        <p:nvSpPr>
          <p:cNvPr id="3" name="Подзаголовок 2"/>
          <p:cNvSpPr>
            <a:spLocks noGrp="1"/>
          </p:cNvSpPr>
          <p:nvPr>
            <p:ph type="subTitle" idx="1"/>
          </p:nvPr>
        </p:nvSpPr>
        <p:spPr>
          <a:xfrm>
            <a:off x="533400" y="3228536"/>
            <a:ext cx="7854696" cy="3129422"/>
          </a:xfrm>
        </p:spPr>
        <p:txBody>
          <a:bodyPr>
            <a:normAutofit fontScale="32500" lnSpcReduction="20000"/>
          </a:bodyPr>
          <a:lstStyle/>
          <a:p>
            <a:pPr algn="ctr"/>
            <a:r>
              <a:rPr lang="ru-RU" sz="9800" b="1" i="1" dirty="0" smtClean="0">
                <a:solidFill>
                  <a:schemeClr val="accent1">
                    <a:lumMod val="75000"/>
                  </a:schemeClr>
                </a:solidFill>
                <a:latin typeface="Times New Roman" pitchFamily="18" charset="0"/>
                <a:cs typeface="Times New Roman" pitchFamily="18" charset="0"/>
              </a:rPr>
              <a:t>Тема открыта для того, чтобы родители могли понимать, что «в рамках» и что нет, на что обращать внимание, что является тревожными признаками – и обращались бы к специалистам вовремя, в то же время не надумывая себе несуществующих проблем.</a:t>
            </a:r>
            <a:endParaRPr lang="ru-RU" sz="9800" b="1" dirty="0" smtClean="0">
              <a:solidFill>
                <a:schemeClr val="accent1">
                  <a:lumMod val="75000"/>
                </a:schemeClr>
              </a:solidFill>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357166"/>
            <a:ext cx="8715436" cy="3046988"/>
          </a:xfrm>
          <a:prstGeom prst="rect">
            <a:avLst/>
          </a:prstGeom>
        </p:spPr>
        <p:txBody>
          <a:bodyPr wrap="square">
            <a:spAutoFit/>
          </a:bodyPr>
          <a:lstStyle/>
          <a:p>
            <a:r>
              <a:rPr lang="ru-RU" sz="2400" b="1" dirty="0">
                <a:solidFill>
                  <a:schemeClr val="accent1">
                    <a:lumMod val="75000"/>
                  </a:schemeClr>
                </a:solidFill>
                <a:latin typeface="Times New Roman" pitchFamily="18" charset="0"/>
                <a:cs typeface="Times New Roman" pitchFamily="18" charset="0"/>
              </a:rPr>
              <a:t>Ребенок этого возраста должен иметь возможность развивать игровую фантазию. Разрешите детям пользоваться разнообразными "ненужными" (на ваш взгляд) вещами: какие-то палки, бруски, железяки и прочий хлам. Невозможно предугадать детскую фантазию</a:t>
            </a:r>
            <a:r>
              <a:rPr lang="ru-RU" sz="2400" b="1" dirty="0" smtClean="0">
                <a:solidFill>
                  <a:schemeClr val="accent1">
                    <a:lumMod val="75000"/>
                  </a:schemeClr>
                </a:solidFill>
                <a:latin typeface="Times New Roman" pitchFamily="18" charset="0"/>
                <a:cs typeface="Times New Roman" pitchFamily="18" charset="0"/>
              </a:rPr>
              <a:t>. </a:t>
            </a:r>
            <a:r>
              <a:rPr lang="ru-RU" sz="2400" b="1" dirty="0">
                <a:solidFill>
                  <a:schemeClr val="accent1">
                    <a:lumMod val="75000"/>
                  </a:schemeClr>
                </a:solidFill>
                <a:latin typeface="Times New Roman" pitchFamily="18" charset="0"/>
                <a:cs typeface="Times New Roman" pitchFamily="18" charset="0"/>
              </a:rPr>
              <a:t>Именно в игре ребенок четвертого-пятого года жизни реализует свое стремление к самостоятельности через моделирование жизни взрослых. </a:t>
            </a:r>
            <a:endParaRPr lang="ru-RU" sz="1600" dirty="0"/>
          </a:p>
        </p:txBody>
      </p:sp>
      <p:pic>
        <p:nvPicPr>
          <p:cNvPr id="3" name="Picture 2" descr="_DSC0050"/>
          <p:cNvPicPr>
            <a:picLocks noChangeAspect="1" noChangeArrowheads="1"/>
          </p:cNvPicPr>
          <p:nvPr/>
        </p:nvPicPr>
        <p:blipFill>
          <a:blip r:embed="rId2" cstate="print"/>
          <a:srcRect/>
          <a:stretch>
            <a:fillRect/>
          </a:stretch>
        </p:blipFill>
        <p:spPr bwMode="auto">
          <a:xfrm>
            <a:off x="2428860" y="3214686"/>
            <a:ext cx="4786346" cy="335758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714356"/>
            <a:ext cx="8358246" cy="1200329"/>
          </a:xfrm>
          <a:prstGeom prst="rect">
            <a:avLst/>
          </a:prstGeom>
        </p:spPr>
        <p:txBody>
          <a:bodyPr wrap="square">
            <a:spAutoFit/>
          </a:bodyPr>
          <a:lstStyle/>
          <a:p>
            <a:r>
              <a:rPr lang="ru-RU" sz="2400" b="1" dirty="0" smtClean="0">
                <a:solidFill>
                  <a:schemeClr val="accent1">
                    <a:lumMod val="75000"/>
                  </a:schemeClr>
                </a:solidFill>
                <a:latin typeface="Times New Roman" pitchFamily="18" charset="0"/>
                <a:cs typeface="Times New Roman" pitchFamily="18" charset="0"/>
              </a:rPr>
              <a:t>Он открывает для себя этот мир человеческих отношений, разных видов деятельности, общественных функций людей.</a:t>
            </a:r>
            <a:endParaRPr lang="ru-RU" sz="2400" b="1" dirty="0">
              <a:solidFill>
                <a:schemeClr val="accent1">
                  <a:lumMod val="75000"/>
                </a:schemeClr>
              </a:solidFill>
              <a:latin typeface="Times New Roman" pitchFamily="18" charset="0"/>
              <a:cs typeface="Times New Roman" pitchFamily="18" charset="0"/>
            </a:endParaRPr>
          </a:p>
        </p:txBody>
      </p:sp>
      <p:pic>
        <p:nvPicPr>
          <p:cNvPr id="4098" name="Picture 2" descr="E:\IMG_5756.JPG"/>
          <p:cNvPicPr>
            <a:picLocks noChangeAspect="1" noChangeArrowheads="1"/>
          </p:cNvPicPr>
          <p:nvPr/>
        </p:nvPicPr>
        <p:blipFill>
          <a:blip r:embed="rId2" cstate="print"/>
          <a:srcRect/>
          <a:stretch>
            <a:fillRect/>
          </a:stretch>
        </p:blipFill>
        <p:spPr bwMode="auto">
          <a:xfrm>
            <a:off x="2500298" y="1785926"/>
            <a:ext cx="5378460" cy="460376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42844" y="214290"/>
            <a:ext cx="8858312"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В этом возрастном периоде характерной особенностью речи ребенка является использование ее для общения со сверстниками. А общение, в свою очередь, развивает речь. Ребенок задает вопросы, рассказывает сказки, рассуждает, фантазирует, пересказывает, обменивается впечатлениями и т. д.</a:t>
            </a:r>
            <a:endParaRPr kumimoji="0" lang="ru-RU" sz="2400" b="1"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endParaRPr>
          </a:p>
        </p:txBody>
      </p:sp>
      <p:pic>
        <p:nvPicPr>
          <p:cNvPr id="8194" name="Picture 2" descr="E:\IMG_5757.JPG"/>
          <p:cNvPicPr>
            <a:picLocks noChangeAspect="1" noChangeArrowheads="1"/>
          </p:cNvPicPr>
          <p:nvPr/>
        </p:nvPicPr>
        <p:blipFill>
          <a:blip r:embed="rId2" cstate="print"/>
          <a:srcRect/>
          <a:stretch>
            <a:fillRect/>
          </a:stretch>
        </p:blipFill>
        <p:spPr bwMode="auto">
          <a:xfrm>
            <a:off x="1714480" y="2285992"/>
            <a:ext cx="5572164" cy="410369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500042"/>
            <a:ext cx="8715436" cy="4154984"/>
          </a:xfrm>
          <a:prstGeom prst="rect">
            <a:avLst/>
          </a:prstGeom>
        </p:spPr>
        <p:txBody>
          <a:bodyPr wrap="square">
            <a:spAutoFit/>
          </a:bodyPr>
          <a:lstStyle/>
          <a:p>
            <a:pPr lvl="0" algn="just" eaLnBrk="0" fontAlgn="base" hangingPunct="0">
              <a:spcBef>
                <a:spcPct val="0"/>
              </a:spcBef>
              <a:spcAft>
                <a:spcPct val="0"/>
              </a:spcAft>
            </a:pPr>
            <a:r>
              <a:rPr lang="ru-RU" sz="2400" b="1" dirty="0" smtClean="0">
                <a:solidFill>
                  <a:schemeClr val="accent1">
                    <a:lumMod val="75000"/>
                  </a:schemeClr>
                </a:solidFill>
                <a:latin typeface="Times New Roman" pitchFamily="18" charset="0"/>
                <a:ea typeface="Times New Roman" pitchFamily="18" charset="0"/>
                <a:cs typeface="Times New Roman" pitchFamily="18" charset="0"/>
              </a:rPr>
              <a:t>Теперь он может назвать качества предметов, их признаки, отношения и т. д. Его восприятие становится осмысленным, целенаправленным, анализирующим.</a:t>
            </a:r>
            <a:endParaRPr lang="ru-RU" sz="2400" b="1" dirty="0" smtClean="0">
              <a:solidFill>
                <a:schemeClr val="accent1">
                  <a:lumMod val="75000"/>
                </a:schemeClr>
              </a:solidFill>
              <a:latin typeface="Times New Roman" pitchFamily="18" charset="0"/>
              <a:cs typeface="Times New Roman" pitchFamily="18" charset="0"/>
            </a:endParaRPr>
          </a:p>
          <a:p>
            <a:pPr lvl="0" algn="just" eaLnBrk="0" fontAlgn="base" hangingPunct="0">
              <a:spcBef>
                <a:spcPct val="0"/>
              </a:spcBef>
              <a:spcAft>
                <a:spcPct val="0"/>
              </a:spcAft>
            </a:pPr>
            <a:r>
              <a:rPr lang="ru-RU" sz="2400" b="1" dirty="0" smtClean="0">
                <a:solidFill>
                  <a:schemeClr val="accent1">
                    <a:lumMod val="75000"/>
                  </a:schemeClr>
                </a:solidFill>
                <a:latin typeface="Times New Roman" pitchFamily="18" charset="0"/>
                <a:ea typeface="Times New Roman" pitchFamily="18" charset="0"/>
                <a:cs typeface="Times New Roman" pitchFamily="18" charset="0"/>
              </a:rPr>
              <a:t>Благодаря этому происходит переход от наглядно-действенного к наглядно-образному мышлению.</a:t>
            </a:r>
            <a:endParaRPr lang="ru-RU" sz="2400" b="1" dirty="0" smtClean="0">
              <a:solidFill>
                <a:schemeClr val="accent1">
                  <a:lumMod val="75000"/>
                </a:schemeClr>
              </a:solidFill>
              <a:latin typeface="Times New Roman" pitchFamily="18" charset="0"/>
              <a:cs typeface="Times New Roman" pitchFamily="18" charset="0"/>
            </a:endParaRPr>
          </a:p>
          <a:p>
            <a:pPr lvl="0" algn="just" eaLnBrk="0" fontAlgn="base" hangingPunct="0">
              <a:spcBef>
                <a:spcPct val="0"/>
              </a:spcBef>
              <a:spcAft>
                <a:spcPct val="0"/>
              </a:spcAft>
            </a:pPr>
            <a:r>
              <a:rPr lang="ru-RU" sz="2400" b="1" dirty="0" smtClean="0">
                <a:solidFill>
                  <a:schemeClr val="accent1">
                    <a:lumMod val="75000"/>
                  </a:schemeClr>
                </a:solidFill>
                <a:latin typeface="Times New Roman" pitchFamily="18" charset="0"/>
                <a:ea typeface="Times New Roman" pitchFamily="18" charset="0"/>
                <a:cs typeface="Times New Roman" pitchFamily="18" charset="0"/>
              </a:rPr>
              <a:t>Ребенок может решать довольно сложные задачи, если при этом вы предоставите ему возможность наблюдать доступные для его понимания факты. Он уже может обобщать, устанавливать связи, классифицировать предметы по определенному признаку на более высоком уровне по сравнению с предыдущими годами. </a:t>
            </a:r>
            <a:endParaRPr lang="ru-RU" sz="2400" b="1" dirty="0" smtClean="0">
              <a:solidFill>
                <a:schemeClr val="accent1">
                  <a:lumMod val="75000"/>
                </a:schemeClr>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428605"/>
            <a:ext cx="8858312" cy="1569660"/>
          </a:xfrm>
          <a:prstGeom prst="rect">
            <a:avLst/>
          </a:prstGeom>
        </p:spPr>
        <p:txBody>
          <a:bodyPr wrap="square">
            <a:spAutoFit/>
          </a:bodyPr>
          <a:lstStyle/>
          <a:p>
            <a:r>
              <a:rPr lang="ru-RU" sz="2000" b="1" i="1" dirty="0" smtClean="0">
                <a:solidFill>
                  <a:schemeClr val="accent1">
                    <a:lumMod val="75000"/>
                  </a:schemeClr>
                </a:solidFill>
                <a:latin typeface="Times New Roman" pitchFamily="18" charset="0"/>
                <a:cs typeface="Times New Roman" pitchFamily="18" charset="0"/>
              </a:rPr>
              <a:t>     </a:t>
            </a:r>
            <a:r>
              <a:rPr lang="ru-RU" sz="2400" b="1" dirty="0" smtClean="0">
                <a:solidFill>
                  <a:schemeClr val="accent1">
                    <a:lumMod val="75000"/>
                  </a:schemeClr>
                </a:solidFill>
                <a:latin typeface="Times New Roman" pitchFamily="18" charset="0"/>
                <a:cs typeface="Times New Roman" pitchFamily="18" charset="0"/>
              </a:rPr>
              <a:t>Благодаря </a:t>
            </a:r>
            <a:r>
              <a:rPr lang="ru-RU" sz="2400" b="1" dirty="0">
                <a:solidFill>
                  <a:schemeClr val="accent1">
                    <a:lumMod val="75000"/>
                  </a:schemeClr>
                </a:solidFill>
                <a:latin typeface="Times New Roman" pitchFamily="18" charset="0"/>
                <a:cs typeface="Times New Roman" pitchFamily="18" charset="0"/>
              </a:rPr>
              <a:t>развитию речи, мышления, памяти, восприятия и, главным образом, воображения ребенок четырех-пяти лет воспринимает сказку и открывает в ней свое собственное решение насущных жизненных проблем. </a:t>
            </a:r>
            <a:endParaRPr lang="ru-RU" sz="2000" dirty="0"/>
          </a:p>
        </p:txBody>
      </p:sp>
      <p:pic>
        <p:nvPicPr>
          <p:cNvPr id="3" name="Picture 2" descr="http://belosnezhka.ucoz.ru/_si/0/01786960.jpg"/>
          <p:cNvPicPr>
            <a:picLocks noChangeAspect="1" noChangeArrowheads="1"/>
          </p:cNvPicPr>
          <p:nvPr/>
        </p:nvPicPr>
        <p:blipFill>
          <a:blip r:embed="rId2" cstate="print"/>
          <a:srcRect/>
          <a:stretch>
            <a:fillRect/>
          </a:stretch>
        </p:blipFill>
        <p:spPr bwMode="auto">
          <a:xfrm>
            <a:off x="0" y="2643182"/>
            <a:ext cx="4357718" cy="3857652"/>
          </a:xfrm>
          <a:prstGeom prst="rect">
            <a:avLst/>
          </a:prstGeom>
          <a:noFill/>
        </p:spPr>
      </p:pic>
      <p:pic>
        <p:nvPicPr>
          <p:cNvPr id="4" name="Picture 4" descr="http://belosnezhka.ucoz.ru/_si/0/20310902.jpg"/>
          <p:cNvPicPr>
            <a:picLocks noChangeAspect="1" noChangeArrowheads="1"/>
          </p:cNvPicPr>
          <p:nvPr/>
        </p:nvPicPr>
        <p:blipFill>
          <a:blip r:embed="rId3" cstate="print"/>
          <a:srcRect/>
          <a:stretch>
            <a:fillRect/>
          </a:stretch>
        </p:blipFill>
        <p:spPr bwMode="auto">
          <a:xfrm>
            <a:off x="4857720" y="2428868"/>
            <a:ext cx="4286280" cy="407196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357158" y="928670"/>
            <a:ext cx="842968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Вы должны постоянно придумывать ситуации, которые давали бы возможность проявить вашему ребенку ответственность на деле, испытать себя в трудностях. Помните, однако, что ответственными, знающими и умеющими дети становятся постепенно, это процесс, занимающий долгие годы.</a:t>
            </a:r>
            <a:endParaRPr kumimoji="0" lang="ru-RU" sz="3200" b="1" i="1"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000108"/>
            <a:ext cx="8429652" cy="5632311"/>
          </a:xfrm>
          <a:prstGeom prst="rect">
            <a:avLst/>
          </a:prstGeom>
        </p:spPr>
        <p:txBody>
          <a:bodyPr wrap="square">
            <a:spAutoFit/>
          </a:bodyPr>
          <a:lstStyle/>
          <a:p>
            <a:r>
              <a:rPr lang="ru-RU" sz="2000" b="1" i="1" dirty="0" smtClean="0">
                <a:solidFill>
                  <a:schemeClr val="accent1">
                    <a:lumMod val="75000"/>
                  </a:schemeClr>
                </a:solidFill>
                <a:latin typeface="Times New Roman" pitchFamily="18" charset="0"/>
                <a:cs typeface="Times New Roman" pitchFamily="18" charset="0"/>
              </a:rPr>
              <a:t>Это помогает ребенку переходить к формированию произвольного поведения, и примерно с пяти лет появляется стремление управлять собой, своими эмоциями и своими поступками. Однако это не всегда получается. Помогите ребенку, поощряя его хорошие поступки. Существует золотое правило: "Поощряемое поведение имеет тенденцию к повторению".</a:t>
            </a:r>
          </a:p>
          <a:p>
            <a:r>
              <a:rPr lang="ru-RU" sz="2000" b="1" i="1" dirty="0" smtClean="0">
                <a:solidFill>
                  <a:schemeClr val="accent1">
                    <a:lumMod val="75000"/>
                  </a:schemeClr>
                </a:solidFill>
                <a:latin typeface="Times New Roman" pitchFamily="18" charset="0"/>
                <a:cs typeface="Times New Roman" pitchFamily="18" charset="0"/>
              </a:rPr>
              <a:t>    В качестве поощрения могут выступать: улыбка, похвала, подарок и т. д. Главное, чтобы поощрение было заслуженным. Иногда приходится и наказывать малыша, но не ущемляя его достоинства, например так: посадите ребенка на стул, в кресло, на скамейку и скажите ему, что он наказан и пока не успокоится, должен сидеть на месте. Вы же в это время, занимаясь своими делами, мирно беседуете с ним. Ругать, читать нотации ребенку бесполезно. К этому способу наказания следует прибегать каждый раз, когда ребенок начинает упрямиться и безобразничать.</a:t>
            </a:r>
          </a:p>
          <a:p>
            <a:r>
              <a:rPr lang="ru-RU" sz="2000" b="1" i="1" dirty="0" smtClean="0">
                <a:solidFill>
                  <a:schemeClr val="accent1">
                    <a:lumMod val="75000"/>
                  </a:schemeClr>
                </a:solidFill>
                <a:latin typeface="Times New Roman" pitchFamily="18" charset="0"/>
                <a:cs typeface="Times New Roman" pitchFamily="18" charset="0"/>
              </a:rPr>
              <a:t>   Все, кто имеет отношение к воспитанию ребенка, должны быть едины в своих требованиях. Жалость к ребенку в данном случае может послужить развитию самых неприятных черт характера.</a:t>
            </a:r>
            <a:endParaRPr lang="ru-RU" sz="2000" b="1" i="1" dirty="0">
              <a:solidFill>
                <a:schemeClr val="accent1">
                  <a:lumMod val="75000"/>
                </a:schemeClr>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928802"/>
            <a:ext cx="8305800" cy="1428760"/>
          </a:xfrm>
        </p:spPr>
        <p:txBody>
          <a:bodyPr>
            <a:normAutofit/>
          </a:bodyPr>
          <a:lstStyle/>
          <a:p>
            <a:r>
              <a:rPr lang="ru-RU" sz="6600" dirty="0" smtClean="0"/>
              <a:t>Спасибо за внимание!</a:t>
            </a:r>
            <a:endParaRPr lang="ru-RU" sz="6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428604"/>
            <a:ext cx="8215370" cy="3539430"/>
          </a:xfrm>
          <a:prstGeom prst="rect">
            <a:avLst/>
          </a:prstGeom>
        </p:spPr>
        <p:txBody>
          <a:bodyPr wrap="square">
            <a:spAutoFit/>
          </a:bodyPr>
          <a:lstStyle/>
          <a:p>
            <a:r>
              <a:rPr lang="ru-RU" sz="3200" b="1" u="sng" dirty="0">
                <a:solidFill>
                  <a:schemeClr val="accent1">
                    <a:lumMod val="75000"/>
                  </a:schemeClr>
                </a:solidFill>
                <a:latin typeface="Times New Roman" pitchFamily="18" charset="0"/>
                <a:cs typeface="Times New Roman" pitchFamily="18" charset="0"/>
              </a:rPr>
              <a:t>Особенности развития ребенка в четыре года таковы. </a:t>
            </a:r>
            <a:endParaRPr lang="ru-RU" sz="3200" b="1" u="sng" dirty="0" smtClean="0">
              <a:solidFill>
                <a:schemeClr val="accent1">
                  <a:lumMod val="75000"/>
                </a:schemeClr>
              </a:solidFill>
              <a:latin typeface="Times New Roman" pitchFamily="18" charset="0"/>
              <a:cs typeface="Times New Roman" pitchFamily="18" charset="0"/>
            </a:endParaRPr>
          </a:p>
          <a:p>
            <a:r>
              <a:rPr lang="ru-RU" sz="2400" b="1" dirty="0" smtClean="0">
                <a:solidFill>
                  <a:schemeClr val="accent1">
                    <a:lumMod val="75000"/>
                  </a:schemeClr>
                </a:solidFill>
                <a:latin typeface="Times New Roman" pitchFamily="18" charset="0"/>
                <a:cs typeface="Times New Roman" pitchFamily="18" charset="0"/>
              </a:rPr>
              <a:t>В </a:t>
            </a:r>
            <a:r>
              <a:rPr lang="ru-RU" sz="2400" b="1" dirty="0">
                <a:solidFill>
                  <a:schemeClr val="accent1">
                    <a:lumMod val="75000"/>
                  </a:schemeClr>
                </a:solidFill>
                <a:latin typeface="Times New Roman" pitchFamily="18" charset="0"/>
                <a:cs typeface="Times New Roman" pitchFamily="18" charset="0"/>
              </a:rPr>
              <a:t>четыре года ребенок учится дружить. Играть в одиночестве уже скучно, гораздо интереснее это делать с кем-то. Обычно дети играют небольшими группами. Иногда эти группы становятся постоянными по составу. </a:t>
            </a:r>
            <a:endParaRPr lang="ru-RU" sz="2400" b="1" dirty="0" smtClean="0">
              <a:solidFill>
                <a:schemeClr val="accent1">
                  <a:lumMod val="75000"/>
                </a:schemeClr>
              </a:solidFill>
              <a:latin typeface="Times New Roman" pitchFamily="18" charset="0"/>
              <a:cs typeface="Times New Roman" pitchFamily="18" charset="0"/>
            </a:endParaRPr>
          </a:p>
          <a:p>
            <a:endParaRPr lang="ru-RU" sz="3200" b="1" i="1" dirty="0" smtClean="0">
              <a:solidFill>
                <a:schemeClr val="accent1">
                  <a:lumMod val="75000"/>
                </a:schemeClr>
              </a:solidFill>
              <a:latin typeface="Times New Roman" pitchFamily="18" charset="0"/>
              <a:cs typeface="Times New Roman" pitchFamily="18" charset="0"/>
            </a:endParaRPr>
          </a:p>
          <a:p>
            <a:endParaRPr lang="ru-RU" sz="3200" b="1" i="1" dirty="0" smtClean="0">
              <a:solidFill>
                <a:schemeClr val="accent1">
                  <a:lumMod val="75000"/>
                </a:schemeClr>
              </a:solidFill>
              <a:latin typeface="Times New Roman" pitchFamily="18" charset="0"/>
              <a:cs typeface="Times New Roman" pitchFamily="18" charset="0"/>
            </a:endParaRPr>
          </a:p>
        </p:txBody>
      </p:sp>
      <p:pic>
        <p:nvPicPr>
          <p:cNvPr id="3" name="Picture 2" descr="http://belosnezhka.ucoz.ru/_si/0/34277453.jpg"/>
          <p:cNvPicPr>
            <a:picLocks noChangeAspect="1" noChangeArrowheads="1"/>
          </p:cNvPicPr>
          <p:nvPr/>
        </p:nvPicPr>
        <p:blipFill>
          <a:blip r:embed="rId2" cstate="print"/>
          <a:srcRect/>
          <a:stretch>
            <a:fillRect/>
          </a:stretch>
        </p:blipFill>
        <p:spPr bwMode="auto">
          <a:xfrm>
            <a:off x="214282" y="3214686"/>
            <a:ext cx="3429024" cy="3000371"/>
          </a:xfrm>
          <a:prstGeom prst="rect">
            <a:avLst/>
          </a:prstGeom>
          <a:noFill/>
        </p:spPr>
      </p:pic>
      <p:pic>
        <p:nvPicPr>
          <p:cNvPr id="5122" name="Picture 2" descr="E:\IMG_5754.JPG"/>
          <p:cNvPicPr>
            <a:picLocks noChangeAspect="1" noChangeArrowheads="1"/>
          </p:cNvPicPr>
          <p:nvPr/>
        </p:nvPicPr>
        <p:blipFill>
          <a:blip r:embed="rId3" cstate="print"/>
          <a:srcRect/>
          <a:stretch>
            <a:fillRect/>
          </a:stretch>
        </p:blipFill>
        <p:spPr bwMode="auto">
          <a:xfrm>
            <a:off x="4143372" y="3071810"/>
            <a:ext cx="4664112" cy="331787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714356"/>
            <a:ext cx="8215370" cy="1384995"/>
          </a:xfrm>
          <a:prstGeom prst="rect">
            <a:avLst/>
          </a:prstGeom>
        </p:spPr>
        <p:txBody>
          <a:bodyPr wrap="square">
            <a:spAutoFit/>
          </a:bodyPr>
          <a:lstStyle/>
          <a:p>
            <a:r>
              <a:rPr lang="ru-RU" sz="2800" b="1" i="1" dirty="0" smtClean="0">
                <a:solidFill>
                  <a:schemeClr val="accent1">
                    <a:lumMod val="75000"/>
                  </a:schemeClr>
                </a:solidFill>
                <a:latin typeface="Times New Roman" pitchFamily="18" charset="0"/>
                <a:cs typeface="Times New Roman" pitchFamily="18" charset="0"/>
              </a:rPr>
              <a:t>Так появляются первые друзья - те, с кем ребенку легче всего найти взаимопонимание. Он очень переживает, если с ним никто не хочет играть. </a:t>
            </a:r>
            <a:endParaRPr lang="ru-RU" sz="2800" b="1" i="1" dirty="0">
              <a:solidFill>
                <a:schemeClr val="accent1">
                  <a:lumMod val="75000"/>
                </a:schemeClr>
              </a:solidFill>
              <a:latin typeface="Times New Roman" pitchFamily="18" charset="0"/>
              <a:cs typeface="Times New Roman" pitchFamily="18" charset="0"/>
            </a:endParaRPr>
          </a:p>
        </p:txBody>
      </p:sp>
      <p:pic>
        <p:nvPicPr>
          <p:cNvPr id="3" name="Picture 2" descr="http://belosnezhka.ucoz.ru/_si/0/07180664.jpg"/>
          <p:cNvPicPr>
            <a:picLocks noChangeAspect="1" noChangeArrowheads="1"/>
          </p:cNvPicPr>
          <p:nvPr/>
        </p:nvPicPr>
        <p:blipFill>
          <a:blip r:embed="rId2" cstate="print"/>
          <a:srcRect/>
          <a:stretch>
            <a:fillRect/>
          </a:stretch>
        </p:blipFill>
        <p:spPr bwMode="auto">
          <a:xfrm>
            <a:off x="500034" y="2500306"/>
            <a:ext cx="3286148" cy="3500462"/>
          </a:xfrm>
          <a:prstGeom prst="rect">
            <a:avLst/>
          </a:prstGeom>
          <a:noFill/>
        </p:spPr>
      </p:pic>
      <p:pic>
        <p:nvPicPr>
          <p:cNvPr id="6146" name="Picture 2" descr="E:\IMG_5763.JPG"/>
          <p:cNvPicPr>
            <a:picLocks noChangeAspect="1" noChangeArrowheads="1"/>
          </p:cNvPicPr>
          <p:nvPr/>
        </p:nvPicPr>
        <p:blipFill>
          <a:blip r:embed="rId3" cstate="print"/>
          <a:srcRect/>
          <a:stretch>
            <a:fillRect/>
          </a:stretch>
        </p:blipFill>
        <p:spPr bwMode="auto">
          <a:xfrm>
            <a:off x="4429124" y="2428868"/>
            <a:ext cx="4021138" cy="403225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1472" y="928670"/>
            <a:ext cx="8072494" cy="1938992"/>
          </a:xfrm>
          <a:prstGeom prst="rect">
            <a:avLst/>
          </a:prstGeom>
        </p:spPr>
        <p:txBody>
          <a:bodyPr wrap="square">
            <a:spAutoFit/>
          </a:bodyPr>
          <a:lstStyle/>
          <a:p>
            <a:r>
              <a:rPr lang="ru-RU" sz="2400" b="1" dirty="0">
                <a:solidFill>
                  <a:schemeClr val="accent1">
                    <a:lumMod val="75000"/>
                  </a:schemeClr>
                </a:solidFill>
                <a:latin typeface="Times New Roman" pitchFamily="18" charset="0"/>
                <a:cs typeface="Times New Roman" pitchFamily="18" charset="0"/>
              </a:rPr>
              <a:t>Сейчас   ребенку   нравится трудиться, помогать </a:t>
            </a:r>
            <a:r>
              <a:rPr lang="ru-RU" sz="2400" b="1" dirty="0" smtClean="0">
                <a:solidFill>
                  <a:schemeClr val="accent1">
                    <a:lumMod val="75000"/>
                  </a:schemeClr>
                </a:solidFill>
                <a:latin typeface="Times New Roman" pitchFamily="18" charset="0"/>
                <a:cs typeface="Times New Roman" pitchFamily="18" charset="0"/>
              </a:rPr>
              <a:t>взрослому, </a:t>
            </a:r>
            <a:r>
              <a:rPr lang="ru-RU" sz="2400" b="1" dirty="0">
                <a:solidFill>
                  <a:schemeClr val="accent1">
                    <a:lumMod val="75000"/>
                  </a:schemeClr>
                </a:solidFill>
                <a:latin typeface="Times New Roman" pitchFamily="18" charset="0"/>
                <a:cs typeface="Times New Roman" pitchFamily="18" charset="0"/>
              </a:rPr>
              <a:t>осознавать себя значимым и полезным. Поэтому обязательно привлекайте его к совместному труду, старайтесь вместе с ним делать самые разнообразные домашние дела. </a:t>
            </a:r>
          </a:p>
        </p:txBody>
      </p:sp>
      <p:pic>
        <p:nvPicPr>
          <p:cNvPr id="1027" name="Picture 3" descr="E:\IMG_5749.JPG"/>
          <p:cNvPicPr>
            <a:picLocks noChangeAspect="1" noChangeArrowheads="1"/>
          </p:cNvPicPr>
          <p:nvPr/>
        </p:nvPicPr>
        <p:blipFill>
          <a:blip r:embed="rId2" cstate="print"/>
          <a:srcRect/>
          <a:stretch>
            <a:fillRect/>
          </a:stretch>
        </p:blipFill>
        <p:spPr bwMode="auto">
          <a:xfrm>
            <a:off x="214282" y="3214686"/>
            <a:ext cx="3000396" cy="3175002"/>
          </a:xfrm>
          <a:prstGeom prst="rect">
            <a:avLst/>
          </a:prstGeom>
          <a:noFill/>
        </p:spPr>
      </p:pic>
      <p:pic>
        <p:nvPicPr>
          <p:cNvPr id="1029" name="Picture 5" descr="E:\IMG_5750.JPG"/>
          <p:cNvPicPr>
            <a:picLocks noChangeAspect="1" noChangeArrowheads="1"/>
          </p:cNvPicPr>
          <p:nvPr/>
        </p:nvPicPr>
        <p:blipFill>
          <a:blip r:embed="rId3" cstate="print"/>
          <a:srcRect/>
          <a:stretch>
            <a:fillRect/>
          </a:stretch>
        </p:blipFill>
        <p:spPr bwMode="auto">
          <a:xfrm>
            <a:off x="4572000" y="2857496"/>
            <a:ext cx="3949700" cy="353219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571480"/>
            <a:ext cx="8215370" cy="1384995"/>
          </a:xfrm>
          <a:prstGeom prst="rect">
            <a:avLst/>
          </a:prstGeom>
        </p:spPr>
        <p:txBody>
          <a:bodyPr wrap="square">
            <a:spAutoFit/>
          </a:bodyPr>
          <a:lstStyle/>
          <a:p>
            <a:pPr algn="ctr"/>
            <a:r>
              <a:rPr lang="ru-RU" sz="2800" b="1" dirty="0" smtClean="0">
                <a:solidFill>
                  <a:schemeClr val="accent1">
                    <a:lumMod val="75000"/>
                  </a:schemeClr>
                </a:solidFill>
                <a:latin typeface="Times New Roman" pitchFamily="18" charset="0"/>
                <a:cs typeface="Times New Roman" pitchFamily="18" charset="0"/>
              </a:rPr>
              <a:t>Выполняйте их с интересом, так, чтобы ребенок получал удовольствие. Он будет горд, если вы часто будете просить его о помощи</a:t>
            </a:r>
            <a:endParaRPr lang="ru-RU" sz="2800" dirty="0"/>
          </a:p>
        </p:txBody>
      </p:sp>
      <p:pic>
        <p:nvPicPr>
          <p:cNvPr id="2050" name="Picture 2" descr="E:\IMG_5752.JPG"/>
          <p:cNvPicPr>
            <a:picLocks noChangeAspect="1" noChangeArrowheads="1"/>
          </p:cNvPicPr>
          <p:nvPr/>
        </p:nvPicPr>
        <p:blipFill>
          <a:blip r:embed="rId2" cstate="print"/>
          <a:srcRect/>
          <a:stretch>
            <a:fillRect/>
          </a:stretch>
        </p:blipFill>
        <p:spPr bwMode="auto">
          <a:xfrm>
            <a:off x="2214546" y="2071678"/>
            <a:ext cx="4929222" cy="431801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rot="10800000" flipV="1">
            <a:off x="214282" y="1230888"/>
            <a:ext cx="4214842"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Обязательно привлекайте ребенка к труду, старайтесь вместе с ним делать самые разнообразные домашние дела. Выполняйте их с интересом, так, чтобы ребенок получал удовольствие от этой деятельности.</a:t>
            </a:r>
            <a:endParaRPr kumimoji="0" lang="ru-RU" sz="2400" b="1" i="1"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7170" name="Picture 2" descr="E:\IMG_5748.JPG"/>
          <p:cNvPicPr>
            <a:picLocks noChangeAspect="1" noChangeArrowheads="1"/>
          </p:cNvPicPr>
          <p:nvPr/>
        </p:nvPicPr>
        <p:blipFill>
          <a:blip r:embed="rId2"/>
          <a:srcRect/>
          <a:stretch>
            <a:fillRect/>
          </a:stretch>
        </p:blipFill>
        <p:spPr bwMode="auto">
          <a:xfrm>
            <a:off x="4071934" y="2006607"/>
            <a:ext cx="4643470" cy="485139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571480"/>
            <a:ext cx="9144000"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Все совершенней становится его ручная умелость, он проявляет удивительную ловкость при выполнении различных действий. Ребенок постепенно овладевает координацией мелких движений рук и зрительного контроля. Что дает возможность совершенствования способностей к изобразительной деятельности</a:t>
            </a:r>
            <a:r>
              <a:rPr kumimoji="0" lang="ru-RU" sz="3200" b="1" i="1"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 </a:t>
            </a:r>
            <a:endParaRPr kumimoji="0" lang="ru-RU" sz="3200" b="1" i="1"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928670"/>
            <a:ext cx="8358246" cy="1815882"/>
          </a:xfrm>
          <a:prstGeom prst="rect">
            <a:avLst/>
          </a:prstGeom>
        </p:spPr>
        <p:txBody>
          <a:bodyPr wrap="square">
            <a:spAutoFit/>
          </a:bodyPr>
          <a:lstStyle/>
          <a:p>
            <a:r>
              <a:rPr lang="ru-RU" sz="2800" b="1" dirty="0" smtClean="0">
                <a:solidFill>
                  <a:schemeClr val="accent1">
                    <a:lumMod val="75000"/>
                  </a:schemeClr>
                </a:solidFill>
                <a:latin typeface="Times New Roman" pitchFamily="18" charset="0"/>
                <a:ea typeface="Times New Roman" pitchFamily="18" charset="0"/>
                <a:cs typeface="Times New Roman" pitchFamily="18" charset="0"/>
              </a:rPr>
              <a:t>Большинство детей рисует с большим энтузиазмом, поскольку координация между зрительным и моторным развитием составляет большое достижение ребенка четырех-пяти лет.</a:t>
            </a:r>
            <a:endParaRPr lang="ru-RU" sz="2800" dirty="0"/>
          </a:p>
        </p:txBody>
      </p:sp>
      <p:pic>
        <p:nvPicPr>
          <p:cNvPr id="3" name="Picture 2" descr="E:\IMG_5767.JPG"/>
          <p:cNvPicPr>
            <a:picLocks noChangeAspect="1" noChangeArrowheads="1"/>
          </p:cNvPicPr>
          <p:nvPr/>
        </p:nvPicPr>
        <p:blipFill>
          <a:blip r:embed="rId2" cstate="print"/>
          <a:srcRect/>
          <a:stretch>
            <a:fillRect/>
          </a:stretch>
        </p:blipFill>
        <p:spPr bwMode="auto">
          <a:xfrm>
            <a:off x="2143108" y="2682866"/>
            <a:ext cx="4429156" cy="417513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rot="10800000" flipV="1">
            <a:off x="500034" y="826787"/>
            <a:ext cx="842968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Ребенок четвертого и пятого года жизни отличается хорошим психомоторным развитием. Он чрезвычайно вынослив и может совершать довольно длительные прогулки, во время которых получает много новых, интересных впечатлений, и таким образом его знания об окружающем мире значительно расширяются.</a:t>
            </a:r>
            <a:endParaRPr kumimoji="0" lang="ru-RU" sz="2400" b="1"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p:txBody>
      </p:sp>
      <p:pic>
        <p:nvPicPr>
          <p:cNvPr id="3" name="Picture 2" descr="20140116_113241"/>
          <p:cNvPicPr>
            <a:picLocks noChangeAspect="1" noChangeArrowheads="1"/>
          </p:cNvPicPr>
          <p:nvPr/>
        </p:nvPicPr>
        <p:blipFill>
          <a:blip r:embed="rId2" cstate="print"/>
          <a:srcRect/>
          <a:stretch>
            <a:fillRect/>
          </a:stretch>
        </p:blipFill>
        <p:spPr bwMode="auto">
          <a:xfrm>
            <a:off x="2000232" y="3214686"/>
            <a:ext cx="4000528" cy="364331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270</TotalTime>
  <Words>636</Words>
  <Application>Microsoft Office PowerPoint</Application>
  <PresentationFormat>Экран (4:3)</PresentationFormat>
  <Paragraphs>23</Paragraphs>
  <Slides>17</Slides>
  <Notes>0</Notes>
  <HiddenSlides>1</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Поток</vt:lpstr>
      <vt:lpstr>Психо-физическое развитие детей 4-5 летнего возраста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Спасибо за внимание!</vt:lpstr>
    </vt:vector>
  </TitlesOfParts>
  <Company>DreamLair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Психо-физическое развитие детей 4-5 летнего возраста </dc:title>
  <dc:creator>Loner-XP</dc:creator>
  <cp:lastModifiedBy>WORK</cp:lastModifiedBy>
  <cp:revision>32</cp:revision>
  <dcterms:created xsi:type="dcterms:W3CDTF">2014-10-30T09:00:26Z</dcterms:created>
  <dcterms:modified xsi:type="dcterms:W3CDTF">2014-11-06T12:12:47Z</dcterms:modified>
</cp:coreProperties>
</file>