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2" r:id="rId4"/>
    <p:sldId id="261" r:id="rId5"/>
    <p:sldId id="257" r:id="rId6"/>
    <p:sldId id="264" r:id="rId7"/>
    <p:sldId id="265" r:id="rId8"/>
    <p:sldId id="267" r:id="rId9"/>
    <p:sldId id="258" r:id="rId10"/>
    <p:sldId id="269" r:id="rId11"/>
    <p:sldId id="259" r:id="rId12"/>
    <p:sldId id="268" r:id="rId13"/>
    <p:sldId id="263" r:id="rId14"/>
    <p:sldId id="26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2EE"/>
    <a:srgbClr val="EF81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1F3A-2F7D-497E-B7DA-A2DEE422806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F5CE-8168-46EB-B256-B51A29F22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35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12" Type="http://schemas.openxmlformats.org/officeDocument/2006/relationships/image" Target="../media/image6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gif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79;&#1072;&#1085;&#1103;&#1090;&#1080;&#1077;\Muzyka_Dlya_Relaksacii_-_relaksaciya_(iPlayer.fm).mp3" TargetMode="External"/><Relationship Id="rId6" Type="http://schemas.openxmlformats.org/officeDocument/2006/relationships/image" Target="../media/image67.png"/><Relationship Id="rId5" Type="http://schemas.openxmlformats.org/officeDocument/2006/relationships/image" Target="../media/image21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79;&#1072;&#1085;&#1103;&#1090;&#1080;&#1077;\Neizvestnyj_ispolnitel_-_Lavata_(iPlayer.fm).mp3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solidFill>
                  <a:srgbClr val="002060"/>
                </a:solidFill>
                <a:latin typeface="Calligraphia Two" pitchFamily="2" charset="0"/>
                <a:ea typeface="+mn-ea"/>
                <a:cs typeface="+mn-cs"/>
              </a:rPr>
              <a:t>Муниципальное дошкольное образовательное учреждение «Ласточка»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4291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lligraphia Two" pitchFamily="2" charset="0"/>
              </a:rPr>
              <a:t>Конспект НОД по формированию ЗОЖ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lligraphia Two" pitchFamily="2" charset="0"/>
              </a:rPr>
              <a:t>           </a:t>
            </a:r>
            <a:r>
              <a:rPr lang="ru-RU" sz="4400" b="1" dirty="0" smtClean="0">
                <a:solidFill>
                  <a:srgbClr val="002060"/>
                </a:solidFill>
                <a:latin typeface="Calligraphia Two" pitchFamily="2" charset="0"/>
              </a:rPr>
              <a:t>«Рассеянный Джованни»</a:t>
            </a: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Calligraphia Two" pitchFamily="2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ligraphia Two" pitchFamily="2" charset="0"/>
              </a:rPr>
              <a:t>                              Подготовила  воспитатель старшей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ligraphia Two" pitchFamily="2" charset="0"/>
              </a:rPr>
              <a:t>                               группы компенсирующей направленности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alligraphia Two" pitchFamily="2" charset="0"/>
              </a:rPr>
              <a:t>                              </a:t>
            </a:r>
            <a:r>
              <a:rPr lang="ru-RU" sz="4400" b="1" dirty="0" smtClean="0">
                <a:solidFill>
                  <a:srgbClr val="002060"/>
                </a:solidFill>
                <a:latin typeface="Calligraphia Two" pitchFamily="2" charset="0"/>
              </a:rPr>
              <a:t>Строкова Елена Алексеевна</a:t>
            </a:r>
          </a:p>
          <a:p>
            <a:pPr>
              <a:buNone/>
            </a:pPr>
            <a:endParaRPr lang="ru-RU" sz="4400" b="1" dirty="0" smtClean="0">
              <a:solidFill>
                <a:srgbClr val="002060"/>
              </a:solidFill>
              <a:latin typeface="Calligraphia Two" pitchFamily="2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alligraphia Two" pitchFamily="2" charset="0"/>
              </a:rPr>
              <a:t>                  </a:t>
            </a:r>
            <a:r>
              <a:rPr lang="ru-RU" sz="3300" b="1" dirty="0" smtClean="0">
                <a:solidFill>
                  <a:srgbClr val="002060"/>
                </a:solidFill>
                <a:latin typeface="Calligraphia Two" pitchFamily="2" charset="0"/>
              </a:rPr>
              <a:t>город Ноябрьск 2015г</a:t>
            </a:r>
            <a:endParaRPr lang="ru-RU" sz="3300" b="1" dirty="0">
              <a:solidFill>
                <a:srgbClr val="002060"/>
              </a:solidFill>
              <a:latin typeface="Calligraphia Two" pitchFamily="2" charset="0"/>
            </a:endParaRPr>
          </a:p>
        </p:txBody>
      </p:sp>
      <p:pic>
        <p:nvPicPr>
          <p:cNvPr id="5" name="Рисунок 4" descr="781b7572683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1928802"/>
            <a:ext cx="1773267" cy="1666871"/>
          </a:xfrm>
          <a:prstGeom prst="rect">
            <a:avLst/>
          </a:prstGeom>
        </p:spPr>
      </p:pic>
      <p:pic>
        <p:nvPicPr>
          <p:cNvPr id="6" name="Рисунок 5" descr="9ef7b1b2f3a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357430"/>
            <a:ext cx="2854646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edicinkoff.ru/uploads/posts/2013-11/1385388686_zatrudnennoe-glotanie.jpg"/>
          <p:cNvPicPr>
            <a:picLocks noChangeAspect="1" noChangeArrowheads="1"/>
          </p:cNvPicPr>
          <p:nvPr/>
        </p:nvPicPr>
        <p:blipFill>
          <a:blip r:embed="rId2"/>
          <a:srcRect l="38158" t="2248"/>
          <a:stretch>
            <a:fillRect/>
          </a:stretch>
        </p:blipFill>
        <p:spPr bwMode="auto">
          <a:xfrm>
            <a:off x="5429256" y="2431906"/>
            <a:ext cx="3714744" cy="4426094"/>
          </a:xfrm>
          <a:prstGeom prst="rect">
            <a:avLst/>
          </a:prstGeom>
          <a:noFill/>
        </p:spPr>
      </p:pic>
      <p:pic>
        <p:nvPicPr>
          <p:cNvPr id="24578" name="Picture 2" descr="http://www.voda-book.net/uploads/posts/2014-01/1389690471_14-01-2014_120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5898776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652986" cy="46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вал 1"/>
          <p:cNvSpPr/>
          <p:nvPr/>
        </p:nvSpPr>
        <p:spPr>
          <a:xfrm>
            <a:off x="214282" y="5643578"/>
            <a:ext cx="1000132" cy="10001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машинка</a:t>
            </a:r>
            <a:endParaRPr lang="ru-RU" sz="1050" dirty="0"/>
          </a:p>
        </p:txBody>
      </p:sp>
      <p:sp>
        <p:nvSpPr>
          <p:cNvPr id="3" name="Овал 2"/>
          <p:cNvSpPr/>
          <p:nvPr/>
        </p:nvSpPr>
        <p:spPr>
          <a:xfrm>
            <a:off x="214282" y="4500570"/>
            <a:ext cx="1000132" cy="10001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ложка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214282" y="3429000"/>
            <a:ext cx="1000132" cy="10001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282" y="2357430"/>
            <a:ext cx="1000132" cy="100010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блюдце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214282" y="1285860"/>
            <a:ext cx="1000132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чашка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14282" y="214290"/>
            <a:ext cx="1000132" cy="10001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банан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1357290" y="5643578"/>
            <a:ext cx="1000132" cy="10001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паук</a:t>
            </a:r>
            <a:endParaRPr lang="ru-RU" sz="1050" dirty="0"/>
          </a:p>
        </p:txBody>
      </p:sp>
      <p:sp>
        <p:nvSpPr>
          <p:cNvPr id="9" name="Овал 8"/>
          <p:cNvSpPr/>
          <p:nvPr/>
        </p:nvSpPr>
        <p:spPr>
          <a:xfrm>
            <a:off x="2500298" y="5643578"/>
            <a:ext cx="1000132" cy="10001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рыбка</a:t>
            </a:r>
            <a:endParaRPr lang="ru-RU" sz="1050" dirty="0"/>
          </a:p>
        </p:txBody>
      </p:sp>
      <p:sp>
        <p:nvSpPr>
          <p:cNvPr id="10" name="Овал 9"/>
          <p:cNvSpPr/>
          <p:nvPr/>
        </p:nvSpPr>
        <p:spPr>
          <a:xfrm>
            <a:off x="3643306" y="5643578"/>
            <a:ext cx="1000132" cy="1000108"/>
          </a:xfrm>
          <a:prstGeom prst="ellipse">
            <a:avLst/>
          </a:prstGeom>
          <a:solidFill>
            <a:srgbClr val="EF81EA"/>
          </a:solidFill>
          <a:ln>
            <a:solidFill>
              <a:srgbClr val="EF8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кубик</a:t>
            </a:r>
            <a:endParaRPr lang="ru-RU" sz="1050" dirty="0"/>
          </a:p>
        </p:txBody>
      </p:sp>
      <p:sp>
        <p:nvSpPr>
          <p:cNvPr id="11" name="Овал 10"/>
          <p:cNvSpPr/>
          <p:nvPr/>
        </p:nvSpPr>
        <p:spPr>
          <a:xfrm>
            <a:off x="4786314" y="5643578"/>
            <a:ext cx="1000132" cy="10001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бутылочка</a:t>
            </a:r>
            <a:endParaRPr lang="ru-RU" sz="900" dirty="0"/>
          </a:p>
        </p:txBody>
      </p:sp>
      <p:pic>
        <p:nvPicPr>
          <p:cNvPr id="7170" name="Picture 2" descr="C:\Users\Admin\Desktop\занятие\97969344_pavel_rednikov_741334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5250"/>
            <a:ext cx="4748225" cy="5217830"/>
          </a:xfrm>
          <a:prstGeom prst="rect">
            <a:avLst/>
          </a:prstGeom>
          <a:noFill/>
        </p:spPr>
      </p:pic>
      <p:pic>
        <p:nvPicPr>
          <p:cNvPr id="7171" name="Picture 3" descr="C:\Users\Admin\Desktop\занятие\971cb.jpg"/>
          <p:cNvPicPr>
            <a:picLocks noChangeAspect="1" noChangeArrowheads="1"/>
          </p:cNvPicPr>
          <p:nvPr/>
        </p:nvPicPr>
        <p:blipFill>
          <a:blip r:embed="rId4"/>
          <a:srcRect l="263" t="10921" r="263" b="21579"/>
          <a:stretch>
            <a:fillRect/>
          </a:stretch>
        </p:blipFill>
        <p:spPr bwMode="auto">
          <a:xfrm>
            <a:off x="1571604" y="198982"/>
            <a:ext cx="7286676" cy="4944530"/>
          </a:xfrm>
          <a:prstGeom prst="rect">
            <a:avLst/>
          </a:prstGeom>
          <a:noFill/>
        </p:spPr>
      </p:pic>
      <p:pic>
        <p:nvPicPr>
          <p:cNvPr id="7172" name="Picture 4" descr="C:\Users\Admin\Desktop\занятие\792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-214338"/>
            <a:ext cx="5715000" cy="5715000"/>
          </a:xfrm>
          <a:prstGeom prst="rect">
            <a:avLst/>
          </a:prstGeom>
          <a:noFill/>
        </p:spPr>
      </p:pic>
      <p:pic>
        <p:nvPicPr>
          <p:cNvPr id="7173" name="Picture 5" descr="C:\Users\Admin\Desktop\занятие\104-500x5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14290"/>
            <a:ext cx="5214974" cy="5214974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5929322" y="5643578"/>
            <a:ext cx="1000132" cy="10001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вата</a:t>
            </a:r>
            <a:endParaRPr lang="ru-RU" sz="900" dirty="0"/>
          </a:p>
        </p:txBody>
      </p:sp>
      <p:pic>
        <p:nvPicPr>
          <p:cNvPr id="7174" name="Picture 6" descr="C:\Users\Admin\Desktop\занятие\f_49d49f445bd0d.jpg"/>
          <p:cNvPicPr>
            <a:picLocks noChangeAspect="1" noChangeArrowheads="1"/>
          </p:cNvPicPr>
          <p:nvPr/>
        </p:nvPicPr>
        <p:blipFill>
          <a:blip r:embed="rId7"/>
          <a:srcRect l="6349" t="11834" r="1587" b="22052"/>
          <a:stretch>
            <a:fillRect/>
          </a:stretch>
        </p:blipFill>
        <p:spPr bwMode="auto">
          <a:xfrm>
            <a:off x="2243121" y="1071546"/>
            <a:ext cx="4972085" cy="3857652"/>
          </a:xfrm>
          <a:prstGeom prst="rect">
            <a:avLst/>
          </a:prstGeom>
          <a:noFill/>
        </p:spPr>
      </p:pic>
      <p:pic>
        <p:nvPicPr>
          <p:cNvPr id="7175" name="Picture 7" descr="C:\Users\Admin\Desktop\занятие\imgpreview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6479" y="714356"/>
            <a:ext cx="6259446" cy="4714908"/>
          </a:xfrm>
          <a:prstGeom prst="rect">
            <a:avLst/>
          </a:prstGeom>
          <a:noFill/>
        </p:spPr>
      </p:pic>
      <p:pic>
        <p:nvPicPr>
          <p:cNvPr id="7176" name="Picture 8" descr="C:\Users\Admin\Desktop\занятие\kubik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0749" y="1142984"/>
            <a:ext cx="5122277" cy="4271979"/>
          </a:xfrm>
          <a:prstGeom prst="rect">
            <a:avLst/>
          </a:prstGeom>
          <a:noFill/>
        </p:spPr>
      </p:pic>
      <p:pic>
        <p:nvPicPr>
          <p:cNvPr id="7177" name="Picture 9" descr="C:\Users\Admin\Desktop\занятие\logka__stolovij_pribo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428604"/>
            <a:ext cx="5072098" cy="5072098"/>
          </a:xfrm>
          <a:prstGeom prst="rect">
            <a:avLst/>
          </a:prstGeom>
          <a:noFill/>
        </p:spPr>
      </p:pic>
      <p:pic>
        <p:nvPicPr>
          <p:cNvPr id="7178" name="Picture 10" descr="C:\Users\Admin\Desktop\занятие\2d507739261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28" y="357166"/>
            <a:ext cx="7271587" cy="4919683"/>
          </a:xfrm>
          <a:prstGeom prst="rect">
            <a:avLst/>
          </a:prstGeom>
          <a:noFill/>
        </p:spPr>
      </p:pic>
      <p:pic>
        <p:nvPicPr>
          <p:cNvPr id="7179" name="Picture 11" descr="C:\Users\Admin\Desktop\занятие\imgpreview (2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0"/>
            <a:ext cx="5500702" cy="5500702"/>
          </a:xfrm>
          <a:prstGeom prst="rect">
            <a:avLst/>
          </a:prstGeom>
          <a:noFill/>
        </p:spPr>
      </p:pic>
      <p:pic>
        <p:nvPicPr>
          <p:cNvPr id="7180" name="Picture 12" descr="C:\Users\Admin\Desktop\занятие\1185214115_16.jpg"/>
          <p:cNvPicPr>
            <a:picLocks noChangeAspect="1" noChangeArrowheads="1"/>
          </p:cNvPicPr>
          <p:nvPr/>
        </p:nvPicPr>
        <p:blipFill>
          <a:blip r:embed="rId13"/>
          <a:srcRect r="-501" b="9045"/>
          <a:stretch>
            <a:fillRect/>
          </a:stretch>
        </p:blipFill>
        <p:spPr bwMode="auto">
          <a:xfrm>
            <a:off x="1785918" y="0"/>
            <a:ext cx="5570993" cy="5072098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7072330" y="5643578"/>
            <a:ext cx="1000132" cy="1000108"/>
          </a:xfrm>
          <a:prstGeom prst="ellipse">
            <a:avLst/>
          </a:prstGeom>
          <a:solidFill>
            <a:srgbClr val="CF82EE"/>
          </a:solidFill>
          <a:ln>
            <a:solidFill>
              <a:srgbClr val="CF8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мыло</a:t>
            </a:r>
            <a:endParaRPr lang="ru-RU" sz="900" dirty="0"/>
          </a:p>
        </p:txBody>
      </p:sp>
      <p:pic>
        <p:nvPicPr>
          <p:cNvPr id="7181" name="Picture 13" descr="C:\Users\Admin\Desktop\занятие\e10aae344c111769d72ada90932091a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85918" y="214290"/>
            <a:ext cx="6587336" cy="521497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286216" y="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на ощупь»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3438" y="6457890"/>
            <a:ext cx="4500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после ответа детей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ажимай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на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нужный круг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a Tw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iromantclub.ru/assets/images/baby-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1907"/>
            <a:ext cx="8286808" cy="587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Лена\84379fde90f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323891"/>
            <a:ext cx="1656184" cy="213013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3275856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3275856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3275856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3275856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3275856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3275856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3275856" y="443711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Ь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3275856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3851920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4427984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5004048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Ы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3851920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Ц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442798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2699792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2123728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154766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3851920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4427984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5004048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Г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3851920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4427984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500404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2699792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212372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385192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2699792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2123728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1547664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3851920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О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>
          <a:xfrm>
            <a:off x="4427984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>
            <a:spLocks noChangeAspect="1"/>
          </p:cNvSpPr>
          <p:nvPr/>
        </p:nvSpPr>
        <p:spPr>
          <a:xfrm>
            <a:off x="5004048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>
          <a:xfrm>
            <a:off x="2699792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>
          <a:xfrm>
            <a:off x="3851920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>
            <a:spLocks noChangeAspect="1"/>
          </p:cNvSpPr>
          <p:nvPr/>
        </p:nvSpPr>
        <p:spPr>
          <a:xfrm>
            <a:off x="4427984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>
            <a:spLocks noChangeAspect="1"/>
          </p:cNvSpPr>
          <p:nvPr/>
        </p:nvSpPr>
        <p:spPr>
          <a:xfrm>
            <a:off x="5004048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>
            <a:spLocks noChangeAspect="1"/>
          </p:cNvSpPr>
          <p:nvPr/>
        </p:nvSpPr>
        <p:spPr>
          <a:xfrm>
            <a:off x="97160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Ч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411760" y="980728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755576" y="1628800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2483768" y="2204864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1331640" y="2708920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251520" y="3356992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2483768" y="3933056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16200000">
            <a:off x="2555776" y="5805264"/>
            <a:ext cx="720080" cy="412624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>
            <a:spLocks noChangeAspect="1"/>
          </p:cNvSpPr>
          <p:nvPr/>
        </p:nvSpPr>
        <p:spPr>
          <a:xfrm>
            <a:off x="5940152" y="548680"/>
            <a:ext cx="2664000" cy="2664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6516216" y="692696"/>
            <a:ext cx="156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ОТВЕТ</a:t>
            </a:r>
            <a:endParaRPr lang="ru-RU" sz="4000" b="1" dirty="0"/>
          </a:p>
        </p:txBody>
      </p:sp>
      <p:sp>
        <p:nvSpPr>
          <p:cNvPr id="64" name="Блок-схема: документ 63"/>
          <p:cNvSpPr/>
          <p:nvPr/>
        </p:nvSpPr>
        <p:spPr>
          <a:xfrm>
            <a:off x="5796136" y="3933056"/>
            <a:ext cx="3024336" cy="1944216"/>
          </a:xfrm>
          <a:prstGeom prst="flowChartDocumen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796136" y="4077072"/>
            <a:ext cx="2965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Разгрызёшь стальные трубы,</a:t>
            </a:r>
          </a:p>
          <a:p>
            <a:pPr algn="ctr"/>
            <a:r>
              <a:rPr lang="ru-RU" sz="2400" b="1" dirty="0" smtClean="0"/>
              <a:t>если часто чистишь…</a:t>
            </a:r>
            <a:endParaRPr lang="ru-RU" sz="2400" b="1" dirty="0"/>
          </a:p>
        </p:txBody>
      </p:sp>
      <p:sp>
        <p:nvSpPr>
          <p:cNvPr id="67" name="Прямоугольник 66"/>
          <p:cNvSpPr>
            <a:spLocks noChangeAspect="1"/>
          </p:cNvSpPr>
          <p:nvPr/>
        </p:nvSpPr>
        <p:spPr>
          <a:xfrm>
            <a:off x="3275856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>
            <a:spLocks noChangeAspect="1"/>
          </p:cNvSpPr>
          <p:nvPr/>
        </p:nvSpPr>
        <p:spPr>
          <a:xfrm>
            <a:off x="3851920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>
            <a:spLocks noChangeAspect="1"/>
          </p:cNvSpPr>
          <p:nvPr/>
        </p:nvSpPr>
        <p:spPr>
          <a:xfrm>
            <a:off x="4427984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>
            <a:spLocks noChangeAspect="1"/>
          </p:cNvSpPr>
          <p:nvPr/>
        </p:nvSpPr>
        <p:spPr>
          <a:xfrm>
            <a:off x="5004048" y="98072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>
            <a:spLocks noChangeAspect="1"/>
          </p:cNvSpPr>
          <p:nvPr/>
        </p:nvSpPr>
        <p:spPr>
          <a:xfrm>
            <a:off x="442798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>
            <a:spLocks noChangeAspect="1"/>
          </p:cNvSpPr>
          <p:nvPr/>
        </p:nvSpPr>
        <p:spPr>
          <a:xfrm>
            <a:off x="3851920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>
            <a:spLocks noChangeAspect="1"/>
          </p:cNvSpPr>
          <p:nvPr/>
        </p:nvSpPr>
        <p:spPr>
          <a:xfrm>
            <a:off x="3275856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4" name="Прямоугольник 73"/>
          <p:cNvSpPr>
            <a:spLocks noChangeAspect="1"/>
          </p:cNvSpPr>
          <p:nvPr/>
        </p:nvSpPr>
        <p:spPr>
          <a:xfrm>
            <a:off x="2699792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>
            <a:spLocks noChangeAspect="1"/>
          </p:cNvSpPr>
          <p:nvPr/>
        </p:nvSpPr>
        <p:spPr>
          <a:xfrm>
            <a:off x="2123728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>
            <a:spLocks noChangeAspect="1"/>
          </p:cNvSpPr>
          <p:nvPr/>
        </p:nvSpPr>
        <p:spPr>
          <a:xfrm>
            <a:off x="1547664" y="1556792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>
            <a:spLocks noChangeAspect="1"/>
          </p:cNvSpPr>
          <p:nvPr/>
        </p:nvSpPr>
        <p:spPr>
          <a:xfrm>
            <a:off x="3275856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>
            <a:spLocks noChangeAspect="1"/>
          </p:cNvSpPr>
          <p:nvPr/>
        </p:nvSpPr>
        <p:spPr>
          <a:xfrm>
            <a:off x="3851920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>
            <a:spLocks noChangeAspect="1"/>
          </p:cNvSpPr>
          <p:nvPr/>
        </p:nvSpPr>
        <p:spPr>
          <a:xfrm>
            <a:off x="4427984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>
            <a:spLocks noChangeAspect="1"/>
          </p:cNvSpPr>
          <p:nvPr/>
        </p:nvSpPr>
        <p:spPr>
          <a:xfrm>
            <a:off x="5004048" y="213285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>
            <a:spLocks noChangeAspect="1"/>
          </p:cNvSpPr>
          <p:nvPr/>
        </p:nvSpPr>
        <p:spPr>
          <a:xfrm>
            <a:off x="500404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>
            <a:spLocks noChangeAspect="1"/>
          </p:cNvSpPr>
          <p:nvPr/>
        </p:nvSpPr>
        <p:spPr>
          <a:xfrm>
            <a:off x="4427984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>
            <a:spLocks noChangeAspect="1"/>
          </p:cNvSpPr>
          <p:nvPr/>
        </p:nvSpPr>
        <p:spPr>
          <a:xfrm>
            <a:off x="3851920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>
            <a:spLocks noChangeAspect="1"/>
          </p:cNvSpPr>
          <p:nvPr/>
        </p:nvSpPr>
        <p:spPr>
          <a:xfrm>
            <a:off x="3275856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>
            <a:spLocks noChangeAspect="1"/>
          </p:cNvSpPr>
          <p:nvPr/>
        </p:nvSpPr>
        <p:spPr>
          <a:xfrm>
            <a:off x="2699792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>
            <a:spLocks noChangeAspect="1"/>
          </p:cNvSpPr>
          <p:nvPr/>
        </p:nvSpPr>
        <p:spPr>
          <a:xfrm>
            <a:off x="2123728" y="2708920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>
            <a:spLocks noChangeAspect="1"/>
          </p:cNvSpPr>
          <p:nvPr/>
        </p:nvSpPr>
        <p:spPr>
          <a:xfrm>
            <a:off x="97160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>
            <a:spLocks noChangeAspect="1"/>
          </p:cNvSpPr>
          <p:nvPr/>
        </p:nvSpPr>
        <p:spPr>
          <a:xfrm>
            <a:off x="1547664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>
            <a:spLocks noChangeAspect="1"/>
          </p:cNvSpPr>
          <p:nvPr/>
        </p:nvSpPr>
        <p:spPr>
          <a:xfrm>
            <a:off x="2123728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>
            <a:spLocks noChangeAspect="1"/>
          </p:cNvSpPr>
          <p:nvPr/>
        </p:nvSpPr>
        <p:spPr>
          <a:xfrm>
            <a:off x="2699792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/>
        </p:nvSpPr>
        <p:spPr>
          <a:xfrm>
            <a:off x="3275856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>
            <a:spLocks noChangeAspect="1"/>
          </p:cNvSpPr>
          <p:nvPr/>
        </p:nvSpPr>
        <p:spPr>
          <a:xfrm>
            <a:off x="3851920" y="3284984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>
            <a:spLocks noChangeAspect="1"/>
          </p:cNvSpPr>
          <p:nvPr/>
        </p:nvSpPr>
        <p:spPr>
          <a:xfrm>
            <a:off x="3275856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>
            <a:spLocks noChangeAspect="1"/>
          </p:cNvSpPr>
          <p:nvPr/>
        </p:nvSpPr>
        <p:spPr>
          <a:xfrm>
            <a:off x="3851920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>
            <a:spLocks noChangeAspect="1"/>
          </p:cNvSpPr>
          <p:nvPr/>
        </p:nvSpPr>
        <p:spPr>
          <a:xfrm>
            <a:off x="4427984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>
            <a:spLocks noChangeAspect="1"/>
          </p:cNvSpPr>
          <p:nvPr/>
        </p:nvSpPr>
        <p:spPr>
          <a:xfrm>
            <a:off x="5004048" y="3861048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7" name="Прямоугольник 96"/>
          <p:cNvSpPr>
            <a:spLocks noChangeAspect="1"/>
          </p:cNvSpPr>
          <p:nvPr/>
        </p:nvSpPr>
        <p:spPr>
          <a:xfrm>
            <a:off x="2699792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>
            <a:spLocks noChangeAspect="1"/>
          </p:cNvSpPr>
          <p:nvPr/>
        </p:nvSpPr>
        <p:spPr>
          <a:xfrm>
            <a:off x="3275856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9" name="Прямоугольник 98"/>
          <p:cNvSpPr>
            <a:spLocks noChangeAspect="1"/>
          </p:cNvSpPr>
          <p:nvPr/>
        </p:nvSpPr>
        <p:spPr>
          <a:xfrm>
            <a:off x="3851920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1" name="Прямоугольник 100"/>
          <p:cNvSpPr>
            <a:spLocks noChangeAspect="1"/>
          </p:cNvSpPr>
          <p:nvPr/>
        </p:nvSpPr>
        <p:spPr>
          <a:xfrm>
            <a:off x="4427984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2" name="Прямоугольник 101"/>
          <p:cNvSpPr>
            <a:spLocks noChangeAspect="1"/>
          </p:cNvSpPr>
          <p:nvPr/>
        </p:nvSpPr>
        <p:spPr>
          <a:xfrm>
            <a:off x="5004048" y="5013176"/>
            <a:ext cx="540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Лена\8894921_m(2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1124744"/>
            <a:ext cx="2224945" cy="1952420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6516216" y="4365104"/>
            <a:ext cx="152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 часы,</a:t>
            </a:r>
          </a:p>
          <a:p>
            <a:r>
              <a:rPr lang="ru-RU" sz="2800" b="1" dirty="0" smtClean="0"/>
              <a:t>а тикает</a:t>
            </a:r>
            <a:endParaRPr lang="ru-RU" sz="2800" b="1" dirty="0"/>
          </a:p>
        </p:txBody>
      </p:sp>
      <p:pic>
        <p:nvPicPr>
          <p:cNvPr id="1027" name="Picture 3" descr="C:\Лена\human-heart-clip-ar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1268760"/>
            <a:ext cx="1728192" cy="1728192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5868144" y="4077072"/>
            <a:ext cx="29115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Травма, которую может </a:t>
            </a:r>
          </a:p>
          <a:p>
            <a:pPr algn="ctr"/>
            <a:r>
              <a:rPr lang="ru-RU" sz="2000" b="1" dirty="0" smtClean="0"/>
              <a:t>получить человек при</a:t>
            </a:r>
          </a:p>
          <a:p>
            <a:pPr algn="ctr"/>
            <a:r>
              <a:rPr lang="ru-RU" sz="2000" b="1" dirty="0" smtClean="0"/>
              <a:t>неосторожном </a:t>
            </a:r>
          </a:p>
          <a:p>
            <a:pPr algn="ctr"/>
            <a:r>
              <a:rPr lang="ru-RU" sz="2000" b="1" dirty="0" smtClean="0"/>
              <a:t>обращении с огнём</a:t>
            </a:r>
          </a:p>
          <a:p>
            <a:endParaRPr lang="ru-RU" sz="2000" b="1" dirty="0"/>
          </a:p>
        </p:txBody>
      </p:sp>
      <p:pic>
        <p:nvPicPr>
          <p:cNvPr id="2" name="Picture 2" descr="C:\Лена\75414838_large_poranilsya1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1268760"/>
            <a:ext cx="1440160" cy="1905900"/>
          </a:xfrm>
          <a:prstGeom prst="rect">
            <a:avLst/>
          </a:prstGeom>
          <a:noFill/>
        </p:spPr>
      </p:pic>
      <p:sp>
        <p:nvSpPr>
          <p:cNvPr id="104" name="TextBox 103"/>
          <p:cNvSpPr txBox="1"/>
          <p:nvPr/>
        </p:nvSpPr>
        <p:spPr>
          <a:xfrm>
            <a:off x="5796136" y="4149080"/>
            <a:ext cx="310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Любит по лесу гулять,</a:t>
            </a:r>
          </a:p>
          <a:p>
            <a:pPr algn="ctr"/>
            <a:r>
              <a:rPr lang="ru-RU" sz="2400" b="1" dirty="0" smtClean="0"/>
              <a:t>в палатке спать и</a:t>
            </a:r>
          </a:p>
          <a:p>
            <a:pPr algn="ctr"/>
            <a:r>
              <a:rPr lang="ru-RU" sz="2400" b="1" dirty="0" smtClean="0"/>
              <a:t>костёр разжигать</a:t>
            </a:r>
            <a:endParaRPr lang="ru-RU" sz="2400" b="1" dirty="0"/>
          </a:p>
        </p:txBody>
      </p:sp>
      <p:pic>
        <p:nvPicPr>
          <p:cNvPr id="3" name="Picture 3" descr="C:\Лена\1278753670_1263719183_5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1196752"/>
            <a:ext cx="2093218" cy="1846218"/>
          </a:xfrm>
          <a:prstGeom prst="rect">
            <a:avLst/>
          </a:prstGeom>
          <a:noFill/>
        </p:spPr>
      </p:pic>
      <p:sp>
        <p:nvSpPr>
          <p:cNvPr id="105" name="TextBox 104"/>
          <p:cNvSpPr txBox="1"/>
          <p:nvPr/>
        </p:nvSpPr>
        <p:spPr>
          <a:xfrm>
            <a:off x="5796136" y="4365104"/>
            <a:ext cx="3052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Маленький, горький,</a:t>
            </a:r>
          </a:p>
          <a:p>
            <a:pPr algn="ctr"/>
            <a:r>
              <a:rPr lang="ru-RU" sz="2400" b="1" dirty="0" smtClean="0"/>
              <a:t>луку брат</a:t>
            </a:r>
            <a:endParaRPr lang="ru-RU" sz="2400" b="1" dirty="0"/>
          </a:p>
        </p:txBody>
      </p:sp>
      <p:pic>
        <p:nvPicPr>
          <p:cNvPr id="1028" name="Picture 4" descr="C:\Лена\10_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0152" y="1268760"/>
            <a:ext cx="2520280" cy="1694636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6228184" y="3933056"/>
            <a:ext cx="2070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Меня пьют,</a:t>
            </a:r>
          </a:p>
          <a:p>
            <a:pPr algn="ctr"/>
            <a:r>
              <a:rPr lang="ru-RU" sz="2400" b="1" dirty="0" smtClean="0"/>
              <a:t>меня льют,</a:t>
            </a:r>
          </a:p>
          <a:p>
            <a:pPr algn="ctr"/>
            <a:r>
              <a:rPr lang="ru-RU" sz="2400" b="1" dirty="0" smtClean="0"/>
              <a:t>всем нужна я,</a:t>
            </a:r>
          </a:p>
          <a:p>
            <a:pPr algn="ctr"/>
            <a:r>
              <a:rPr lang="ru-RU" sz="2400" b="1" dirty="0" smtClean="0"/>
              <a:t>кто я такая?</a:t>
            </a:r>
            <a:endParaRPr lang="ru-RU" sz="2400" b="1" dirty="0"/>
          </a:p>
        </p:txBody>
      </p:sp>
      <p:pic>
        <p:nvPicPr>
          <p:cNvPr id="1029" name="Picture 5" descr="C:\Лена\680_544_waterdropleticon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44208" y="1268760"/>
            <a:ext cx="1682502" cy="1883341"/>
          </a:xfrm>
          <a:prstGeom prst="rect">
            <a:avLst/>
          </a:prstGeom>
          <a:noFill/>
        </p:spPr>
      </p:pic>
      <p:sp>
        <p:nvSpPr>
          <p:cNvPr id="107" name="TextBox 106"/>
          <p:cNvSpPr txBox="1"/>
          <p:nvPr/>
        </p:nvSpPr>
        <p:spPr>
          <a:xfrm>
            <a:off x="6156176" y="4365104"/>
            <a:ext cx="2330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Распорядок дел</a:t>
            </a:r>
          </a:p>
          <a:p>
            <a:pPr algn="ctr"/>
            <a:r>
              <a:rPr lang="ru-RU" sz="2400" b="1" dirty="0" smtClean="0"/>
              <a:t>в течении дня</a:t>
            </a:r>
            <a:endParaRPr lang="ru-RU" sz="2400" b="1" dirty="0"/>
          </a:p>
        </p:txBody>
      </p:sp>
      <p:pic>
        <p:nvPicPr>
          <p:cNvPr id="1030" name="Picture 6" descr="C:\Лена\pi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72200" y="1196752"/>
            <a:ext cx="2016224" cy="1822709"/>
          </a:xfrm>
          <a:prstGeom prst="rect">
            <a:avLst/>
          </a:prstGeom>
          <a:noFill/>
        </p:spPr>
      </p:pic>
      <p:pic>
        <p:nvPicPr>
          <p:cNvPr id="1033" name="Picture 9" descr="C:\Лена\2698968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24128" y="4437112"/>
            <a:ext cx="1244115" cy="1930524"/>
          </a:xfrm>
          <a:prstGeom prst="rect">
            <a:avLst/>
          </a:prstGeom>
          <a:noFill/>
        </p:spPr>
      </p:pic>
      <p:pic>
        <p:nvPicPr>
          <p:cNvPr id="111" name="Picture 3" descr="C:\Лена\1324360878_zozh-vybor-molodyx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80112" y="2780928"/>
            <a:ext cx="1205397" cy="1525819"/>
          </a:xfrm>
          <a:prstGeom prst="rect">
            <a:avLst/>
          </a:prstGeom>
          <a:noFill/>
        </p:spPr>
      </p:pic>
      <p:pic>
        <p:nvPicPr>
          <p:cNvPr id="103425" name="Picture 1" descr="C:\Лена\Анимация\novyie_animashiechki\новые анимашечки\водные процедуры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620688"/>
            <a:ext cx="2113520" cy="2424331"/>
          </a:xfrm>
          <a:prstGeom prst="rect">
            <a:avLst/>
          </a:prstGeom>
          <a:noFill/>
        </p:spPr>
      </p:pic>
      <p:pic>
        <p:nvPicPr>
          <p:cNvPr id="103426" name="Picture 2" descr="C:\Лена\Анимация\novyie_animashiechki\новые анимашечки\самокат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3356992"/>
            <a:ext cx="1549524" cy="2053119"/>
          </a:xfrm>
          <a:prstGeom prst="rect">
            <a:avLst/>
          </a:prstGeom>
          <a:noFill/>
        </p:spPr>
      </p:pic>
      <p:sp>
        <p:nvSpPr>
          <p:cNvPr id="108" name="Прямоугольник 107"/>
          <p:cNvSpPr/>
          <p:nvPr/>
        </p:nvSpPr>
        <p:spPr>
          <a:xfrm>
            <a:off x="0" y="0"/>
            <a:ext cx="9223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«Что всего важней на свете?»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14282" y="6286520"/>
            <a:ext cx="855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Нажимай на яблоко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- появится ?,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после ответа детей еще раз –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ne Kirnberg" pitchFamily="2" charset="0"/>
              </a:rPr>
              <a:t>ответ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ne Kirnberg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/>
      <p:bldP spid="64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/>
      <p:bldP spid="103" grpId="1"/>
      <p:bldP spid="100" grpId="0"/>
      <p:bldP spid="10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занятие\kub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5476880" cy="4567718"/>
          </a:xfrm>
          <a:prstGeom prst="rect">
            <a:avLst/>
          </a:prstGeom>
          <a:noFill/>
        </p:spPr>
      </p:pic>
      <p:pic>
        <p:nvPicPr>
          <p:cNvPr id="8195" name="Picture 3" descr="C:\Users\Admin\Desktop\занятие\wonderworld_47957.jpg"/>
          <p:cNvPicPr>
            <a:picLocks noChangeAspect="1" noChangeArrowheads="1"/>
          </p:cNvPicPr>
          <p:nvPr/>
        </p:nvPicPr>
        <p:blipFill>
          <a:blip r:embed="rId4"/>
          <a:srcRect l="1322" t="1371" r="1322" b="436"/>
          <a:stretch>
            <a:fillRect/>
          </a:stretch>
        </p:blipFill>
        <p:spPr bwMode="auto">
          <a:xfrm>
            <a:off x="3045236" y="214290"/>
            <a:ext cx="6098764" cy="592935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2724160" cy="27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5-конечная звезда 6"/>
          <p:cNvSpPr/>
          <p:nvPr/>
        </p:nvSpPr>
        <p:spPr>
          <a:xfrm>
            <a:off x="500034" y="357166"/>
            <a:ext cx="1500198" cy="121444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Muzyka_Dlya_Relaksacii_-_relaksac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000240"/>
            <a:ext cx="5143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«Построим дом для </a:t>
            </a:r>
          </a:p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Джовани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71802" y="614364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Хорошо, а теперь…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кубики берем и по кругу их несём,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Кубик, захватив стопами другу справа отдаем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580"/>
                            </p:stCondLst>
                            <p:childTnLst>
                              <p:par>
                                <p:cTn id="12" presetID="3" presetClass="mediacall" presetSubtype="0" fill="hold" nodeType="afterEffect">
                                  <p:stCondLst>
                                    <p:cond delay="19000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занятие\no3940h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5807227" cy="5621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0"/>
            <a:ext cx="6406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веселый наш - </a:t>
            </a:r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лавата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eizvestnyj_ispolnitel_-_Lavat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86727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78579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Дружно танцуем мы – тра-та-та, тра-та-та!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Танец веселый наш – это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лавата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Мои ладошки хороши, а у соседа лучше!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Дружно танцуем мы – тра-та-та, тра-та-та!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Танец веселый наш – это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лавата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Мои плечи (локти, спинка….) хороши,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а у соседа лучше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85860"/>
            <a:ext cx="2439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4130"/>
                            </p:stCondLst>
                            <p:childTnLst>
                              <p:par>
                                <p:cTn id="10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-0.00185 C 0.07552 -0.02705 0.08611 -0.0511 0.10712 -0.0511 C 0.13091 -0.0511 0.13907 -0.02705 0.14705 -0.00185 C 0.15747 0.02612 0.16528 0.0541 0.19184 0.0541 C 0.21563 0.0541 0.22344 0.02612 0.23386 -0.00185 C 0.23907 -0.02705 0.24948 -0.0511 0.27327 -0.0511 C 0.29445 -0.0511 0.30486 -0.02705 0.31302 -0.00185 C 0.32101 0.02612 0.3316 0.0541 0.35538 0.0541 C 0.37917 0.0541 0.3974 -0.00185 0.3974 -0.00162 C 0.40504 -0.02705 0.41354 -0.0511 0.43681 -0.0511 C 0.46059 -0.0511 0.46893 -0.02705 0.47657 -0.00185 C 0.48733 0.02612 0.49497 0.0541 0.5217 0.0541 C 0.54549 0.0541 0.55313 0.02612 0.56111 -0.00185 C 0.57136 -0.02705 0.57934 -0.0511 0.60313 -0.0511 C 0.62413 -0.0511 0.63472 -0.02705 0.64288 -0.00185 C 0.6507 0.02612 0.66129 0.0541 0.68507 0.0541 C 0.70886 0.0541 0.71667 0.02612 0.72743 -0.00185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6130"/>
                            </p:stCondLst>
                            <p:childTnLst>
                              <p:par>
                                <p:cTn id="13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743 -0.00185 C 0.7276 -0.04832 0.65538 -0.08462 0.56632 -0.08416 C 0.475 -0.08393 0.40226 -0.04832 0.40295 -0.00185 C 0.4033 0.04486 0.32951 0.08069 0.23767 0.08069 C 0.14879 0.08046 0.07587 0.04486 0.07656 -0.00139 " pathEditMode="relative" rAng="10800000" ptsTypes="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428892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Джовани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растеряшка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здоровье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92906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286248" y="2643182"/>
            <a:ext cx="50720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Джованни-потеряй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потерял в пути трамвай,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Потерял в ненастье голос,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Потерял последний волос, потерял он аппетит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(Пусть нашедший возвратит),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Зонтик потерял и палку,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Голову (пустой – не жалко),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Потерял на небе луч, от своей калитки ключ,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Кошку, адрес новоселья….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потерял веселья!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643182"/>
            <a:ext cx="4572032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встали дружно в ряд: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 крепеньких ребят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два – всему указки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покажут без подсказки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– два середнячка,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здоровых бодрячка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эти – безымянны,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Молчуны, всегда упрямы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мизинца – коротышки,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Непоседы и плутишки.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Пальцы главные средь них, 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больших и удалых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C:\Users\Admin\Desktop\наш проект\pal4iki.jpg"/>
          <p:cNvPicPr>
            <a:picLocks noChangeAspect="1" noChangeArrowheads="1"/>
          </p:cNvPicPr>
          <p:nvPr/>
        </p:nvPicPr>
        <p:blipFill>
          <a:blip r:embed="rId3"/>
          <a:srcRect r="1031" b="11993"/>
          <a:stretch>
            <a:fillRect/>
          </a:stretch>
        </p:blipFill>
        <p:spPr bwMode="auto">
          <a:xfrm>
            <a:off x="-1" y="2643182"/>
            <a:ext cx="434386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42942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6475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Джованни из частей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6143644"/>
            <a:ext cx="284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Плечи, руки, голова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п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780980"/>
            <a:ext cx="9144000" cy="2444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71487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Два братца через дорогу живут,</a:t>
            </a:r>
            <a:br>
              <a:rPr lang="ru-RU" dirty="0" smtClean="0"/>
            </a:br>
            <a:r>
              <a:rPr lang="ru-RU" dirty="0" smtClean="0"/>
              <a:t>А друг друга не видят...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143512"/>
            <a:ext cx="6072230" cy="1714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Разберемся вместе, дети,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ля чего глаза на свете?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зачем у всех у нас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лице есть пара глаз?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Ты закрой глаза ладошкой,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осиди совсем немножко,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Где кроватка, где окно?</a:t>
            </a: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Странно, скучно и обидно-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Ничего вокруг не видно.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Нужно помнить каждый час,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 важны глаза для нас!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478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после ответа детей </a:t>
            </a:r>
            <a:r>
              <a:rPr lang="ru-RU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</a:t>
            </a:r>
            <a:r>
              <a:rPr lang="ru-RU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ажимай </a:t>
            </a:r>
            <a:r>
              <a:rPr lang="ru-RU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на </a:t>
            </a:r>
            <a:r>
              <a:rPr lang="ru-RU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прямоугольник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a Tw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94175"/>
            <a:ext cx="1595437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5133975"/>
            <a:ext cx="151447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7088" y="4456113"/>
            <a:ext cx="15970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14293">
            <a:off x="3676650" y="5554663"/>
            <a:ext cx="15351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14293">
            <a:off x="947738" y="5510213"/>
            <a:ext cx="15906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14293">
            <a:off x="6034088" y="5456238"/>
            <a:ext cx="129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14293">
            <a:off x="2501900" y="4264025"/>
            <a:ext cx="14049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14293">
            <a:off x="7092950" y="4295775"/>
            <a:ext cx="11287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60931">
            <a:off x="774700" y="412750"/>
            <a:ext cx="21637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НАТАЛЬЯ\ИНТЕРНЕТ\КАРТИНКИ\ЖИВНОСТЬ\112 - копия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485427">
            <a:off x="-2513013" y="3473450"/>
            <a:ext cx="17430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D:\НАТАЛЬЯ\ИНТЕРНЕТ\КАРТИНКИ\ЖИВНОСТЬ\163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5051932">
            <a:off x="10196512" y="-92074"/>
            <a:ext cx="166846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D:\НАТАЛЬЯ\ИНТЕРНЕТ\КАРТИНКИ\ЖИВНОСТЬ\б.коровка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632046">
            <a:off x="-2706688" y="538163"/>
            <a:ext cx="25812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3388" y="288925"/>
            <a:ext cx="210978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75250" y="812800"/>
            <a:ext cx="1844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16238" y="195263"/>
            <a:ext cx="19653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esktop\занятие\0_7e0ba_c6c01125_ori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8838893">
            <a:off x="9576304" y="3594818"/>
            <a:ext cx="3120216" cy="2526619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0" y="639633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Всю неделю по - порядку,</a:t>
            </a:r>
            <a:br>
              <a:rPr lang="ru-RU" sz="1200" dirty="0"/>
            </a:br>
            <a:r>
              <a:rPr lang="ru-RU" sz="1200" dirty="0"/>
              <a:t>Глазки делают зарядку</a:t>
            </a:r>
            <a:r>
              <a:rPr lang="ru-RU" sz="1200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86116" y="6400800"/>
            <a:ext cx="58578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 гимнастики, друзья,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Нашим глазкам жить нельзя!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495 C 0.04166 0.15614 0.12187 0.23849 0.21892 0.23849 C 0.31944 0.23849 0.4 0.15614 0.4 0.0495 C 0.4 -0.05714 0.47986 -0.13926 0.58055 -0.13926 C 0.67777 -0.13926 0.75833 -0.05714 0.75833 0.0495 " pathEditMode="relative" rAng="0" ptsTypes="fffff">
                                      <p:cBhvr>
                                        <p:cTn id="52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0541E-6 C -0.03194 -0.04186 -0.06718 -0.07749 -0.09913 -0.05459 C -0.1368 -0.02845 -0.13038 0.02776 -0.12205 0.08675 C -0.11597 0.15383 -0.10625 0.21837 -0.14652 0.24636 C -0.18385 0.27296 -0.21823 0.226 -0.25677 0.18252 C -0.2842 0.13718 -0.31927 0.10155 -0.35625 0.12792 C -0.38802 0.15083 -0.38628 0.21051 -0.37882 0.26857 C -0.3684 0.33334 -0.36267 0.39996 -0.4 0.42656 C -0.43628 0.4527 -0.51007 0.36179 -0.5085 0.36202 C -0.54114 0.32038 -0.57257 0.28106 -0.60885 0.30766 C -0.64583 0.33403 -0.63906 0.39001 -0.6309 0.44807 C -0.62569 0.51562 -0.61475 0.57923 -0.65538 0.60861 C -0.69201 0.63405 -0.72725 0.58733 -0.76111 0.54037 C -0.7967 0.5022 -0.82812 0.46288 -0.86527 0.48902 C -0.89809 0.51215 -0.89479 0.5709 -0.88767 0.62989 C -0.87725 0.69443 -0.87048 0.76082 -0.90885 0.78811 C -0.94479 0.81333 -0.97882 0.76614 -1.01771 0.72288 " pathEditMode="relative" rAng="-1683700" ptsTypes="fffffffffffffffff">
                                      <p:cBhvr>
                                        <p:cTn id="55" dur="3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36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725E-6 L 0.32413 -0.17094 C 0.39271 -0.20981 0.48177 -0.20934 0.56667 -0.17441 C 0.66354 -0.13463 0.73351 -0.07078 0.77413 0.01342 L 0.97101 0.39695 " pathEditMode="relative" rAng="1026047" ptsTypes="FffFF">
                                      <p:cBhvr>
                                        <p:cTn id="5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30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3 0.0495 L 1.4434 -0.31761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771 0.72288 C -1.07327 0.81633 -1.15573 0.84756 -1.2033 0.79759 C -1.25209 0.74578 -1.2474 0.63289 -1.19167 0.53921 C -1.13559 0.44529 -1.13177 0.33148 -1.18056 0.2799 C -1.22795 0.22993 -1.3099 0.26116 -1.36598 0.35461 " pathEditMode="relative" rAng="2309334" ptsTypes="fffff">
                                      <p:cBhvr>
                                        <p:cTn id="6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8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69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1 0.39694 L 0.74097 -0.0111 C 0.68819 -0.10063 0.67205 -0.17835 0.69566 -0.22415 C 0.72135 -0.27574 0.7809 -0.28337 0.86267 -0.25237 L 1.23333 -0.1226 " pathEditMode="relative" rAng="2032968" ptsTypes="FffFF">
                                      <p:cBhvr>
                                        <p:cTn id="70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4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000"/>
                            </p:stCondLst>
                            <p:childTnLst>
                              <p:par>
                                <p:cTn id="72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1699E-6 C 0.03246 -0.01201 0.07048 -0.0247 0.08611 -0.03878 C 0.10347 -0.05402 0.1118 -0.07179 0.11927 -0.08957 C 0.12864 -0.10734 0.11892 -0.12142 0.11041 -0.13689 C 0.10087 -0.1512 0.08802 -0.16667 0.05712 -0.17821 C 0.0316 -0.19045 -0.00938 -0.19922 -0.05608 -0.20499 C -0.09879 -0.21076 -0.14948 -0.2133 -0.2 -0.21399 C -0.25018 -0.21422 -0.3007 -0.21145 -0.34705 -0.20707 C -0.3974 -0.20176 -0.44254 -0.19275 -0.48056 -0.18052 C -0.51875 -0.16944 -0.55156 -0.15582 -0.5684 -0.14058 C -0.58941 -0.12604 -0.5967 -0.10734 -0.59584 -0.09257 C -0.59983 -0.07756 -0.59549 -0.06071 -0.57379 -0.04709 C -0.55226 -0.03486 -0.51493 -0.02586 -0.46424 -0.02286 C -0.4125 -0.0217 -0.36215 -0.02932 -0.32917 -0.04017 C -0.30035 -0.05079 -0.27952 -0.06648 -0.27604 -0.0838 C -0.27656 -0.10111 -0.2809 -0.11681 -0.30243 -0.12904 C -0.32396 -0.14151 -0.32049 -0.14405 -0.40434 -0.15767 C -0.48038 -0.17267 -0.55573 -0.16367 -0.60209 -0.16274 C -0.64722 -0.16021 -0.68559 -0.15328 -0.73195 -0.14589 C -0.78212 -0.13689 -0.82431 -0.12304 -0.85313 -0.11104 C -0.8816 -0.09857 -0.89358 -0.08472 -0.91042 -0.06302 C -0.9217 -0.04109 -0.92136 -0.03047 -0.92049 -0.01431 C -0.92049 0.00184 -0.91962 0.01754 -0.91962 0.03347 " pathEditMode="relative" rAng="10678690" ptsTypes="fffffffffffffffffffffff">
                                      <p:cBhvr>
                                        <p:cTn id="7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0"/>
                            </p:stCondLst>
                            <p:childTnLst>
                              <p:par>
                                <p:cTn id="7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96 0.03301 C -0.91996 -0.05563 -0.97239 -0.12327 -1.03594 -0.12327 C -1.10139 -0.12327 -1.15382 -0.05563 -1.15382 0.03301 C -1.15382 0.12142 -1.20625 0.18929 -1.27135 0.18929 C -1.33489 0.18929 -1.38732 0.12142 -1.38732 0.03301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652986" cy="46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вал 1"/>
          <p:cNvSpPr/>
          <p:nvPr/>
        </p:nvSpPr>
        <p:spPr>
          <a:xfrm>
            <a:off x="1500166" y="5643578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786710" y="5572140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металофон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6500826" y="5643578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конфета</a:t>
            </a:r>
            <a:endParaRPr lang="ru-RU" sz="1100" dirty="0"/>
          </a:p>
        </p:txBody>
      </p:sp>
      <p:sp>
        <p:nvSpPr>
          <p:cNvPr id="5" name="Овал 4"/>
          <p:cNvSpPr/>
          <p:nvPr/>
        </p:nvSpPr>
        <p:spPr>
          <a:xfrm>
            <a:off x="5286380" y="5643578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ложка</a:t>
            </a:r>
            <a:endParaRPr lang="ru-RU" sz="1000" dirty="0"/>
          </a:p>
        </p:txBody>
      </p:sp>
      <p:sp>
        <p:nvSpPr>
          <p:cNvPr id="6" name="Овал 5"/>
          <p:cNvSpPr/>
          <p:nvPr/>
        </p:nvSpPr>
        <p:spPr>
          <a:xfrm>
            <a:off x="4000496" y="5643578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гармошка</a:t>
            </a:r>
            <a:endParaRPr lang="ru-RU" sz="1000" dirty="0"/>
          </a:p>
        </p:txBody>
      </p:sp>
      <p:sp>
        <p:nvSpPr>
          <p:cNvPr id="7" name="Овал 6"/>
          <p:cNvSpPr/>
          <p:nvPr/>
        </p:nvSpPr>
        <p:spPr>
          <a:xfrm>
            <a:off x="2714612" y="5643578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колокольчик</a:t>
            </a:r>
            <a:endParaRPr lang="ru-RU" sz="1050" dirty="0"/>
          </a:p>
        </p:txBody>
      </p:sp>
      <p:sp>
        <p:nvSpPr>
          <p:cNvPr id="8" name="Овал 7"/>
          <p:cNvSpPr/>
          <p:nvPr/>
        </p:nvSpPr>
        <p:spPr>
          <a:xfrm>
            <a:off x="214282" y="5643578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бумага</a:t>
            </a:r>
            <a:endParaRPr lang="ru-RU" sz="1100" dirty="0"/>
          </a:p>
        </p:txBody>
      </p:sp>
      <p:pic>
        <p:nvPicPr>
          <p:cNvPr id="21506" name="Picture 2" descr="C:\Users\Admin\Desktop\занятие\490pz6x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643578" cy="5173280"/>
          </a:xfrm>
          <a:prstGeom prst="rect">
            <a:avLst/>
          </a:prstGeom>
          <a:noFill/>
        </p:spPr>
      </p:pic>
      <p:pic>
        <p:nvPicPr>
          <p:cNvPr id="21507" name="Picture 3" descr="C:\Users\Admin\Desktop\занятие\551274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83929"/>
            <a:ext cx="7429552" cy="5316773"/>
          </a:xfrm>
          <a:prstGeom prst="rect">
            <a:avLst/>
          </a:prstGeom>
          <a:noFill/>
        </p:spPr>
      </p:pic>
      <p:pic>
        <p:nvPicPr>
          <p:cNvPr id="21508" name="Picture 4" descr="C:\Users\Admin\Desktop\занятие\22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7166"/>
            <a:ext cx="5048264" cy="5048264"/>
          </a:xfrm>
          <a:prstGeom prst="rect">
            <a:avLst/>
          </a:prstGeom>
          <a:noFill/>
        </p:spPr>
      </p:pic>
      <p:pic>
        <p:nvPicPr>
          <p:cNvPr id="21509" name="Picture 5" descr="C:\Users\Admin\Desktop\занятие\3361 kop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142984"/>
            <a:ext cx="7791671" cy="3765974"/>
          </a:xfrm>
          <a:prstGeom prst="rect">
            <a:avLst/>
          </a:prstGeom>
          <a:noFill/>
        </p:spPr>
      </p:pic>
      <p:pic>
        <p:nvPicPr>
          <p:cNvPr id="21510" name="Picture 6" descr="C:\Users\Admin\Desktop\занятие\org_кон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272" y="906485"/>
            <a:ext cx="7506942" cy="4179865"/>
          </a:xfrm>
          <a:prstGeom prst="rect">
            <a:avLst/>
          </a:prstGeom>
          <a:noFill/>
        </p:spPr>
      </p:pic>
      <p:pic>
        <p:nvPicPr>
          <p:cNvPr id="21511" name="Picture 7" descr="C:\Users\Admin\Desktop\занятие\11239-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28604"/>
            <a:ext cx="6572296" cy="492922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3571868" cy="71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 звучит?»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занятие\005_0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1400175"/>
            <a:ext cx="5715000" cy="40576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43438" y="6500834"/>
            <a:ext cx="4500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после ответа детей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ажимай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на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нужный круг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a Tw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занятие\kogda-devochke-mozhno-prokalyivat-ushi-460x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021" y="428604"/>
            <a:ext cx="9327021" cy="614366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58" y="507207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Чтобы уши не болели,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Разомнем мы их скорее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Вот сгибаем, отпускаем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опять все повторяем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Козелок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мы разомнем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уху пальчиком ведем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ладошкой прижимаем,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Сильно- сильно растираем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edicinkoff.ru/uploads/posts/2013-11/1385388686_zatrudnennoe-glotanie.jpg"/>
          <p:cNvPicPr>
            <a:picLocks noChangeAspect="1" noChangeArrowheads="1"/>
          </p:cNvPicPr>
          <p:nvPr/>
        </p:nvPicPr>
        <p:blipFill>
          <a:blip r:embed="rId2"/>
          <a:srcRect l="38158" t="2248"/>
          <a:stretch>
            <a:fillRect/>
          </a:stretch>
        </p:blipFill>
        <p:spPr bwMode="auto">
          <a:xfrm>
            <a:off x="5429256" y="2431906"/>
            <a:ext cx="3714744" cy="4426094"/>
          </a:xfrm>
          <a:prstGeom prst="rect">
            <a:avLst/>
          </a:prstGeom>
          <a:noFill/>
        </p:spPr>
      </p:pic>
      <p:pic>
        <p:nvPicPr>
          <p:cNvPr id="24578" name="Picture 2" descr="http://www.voda-book.net/uploads/posts/2014-01/1389690471_14-01-2014_120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5898776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14356"/>
            <a:ext cx="4652986" cy="46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00034" y="5429264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киви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C:\Users\Admin\Desktop\занятие\food_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6091245" cy="45684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714884"/>
            <a:ext cx="1785950" cy="4286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лимон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 descr="C:\Users\Admin\Desktop\занятие\4e5fda2520080_0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9" y="1000108"/>
            <a:ext cx="6286511" cy="47148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000504"/>
            <a:ext cx="1714512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апельсин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4" descr="C:\Users\Admin\Desktop\занятие\412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9" y="785794"/>
            <a:ext cx="6572241" cy="49291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357562"/>
            <a:ext cx="171451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банан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9" name="Picture 5" descr="C:\Users\Admin\Desktop\занятие\1185214115_16.jpg"/>
          <p:cNvPicPr>
            <a:picLocks noChangeAspect="1" noChangeArrowheads="1"/>
          </p:cNvPicPr>
          <p:nvPr/>
        </p:nvPicPr>
        <p:blipFill>
          <a:blip r:embed="rId6"/>
          <a:srcRect r="1220" b="7870"/>
          <a:stretch>
            <a:fillRect/>
          </a:stretch>
        </p:blipFill>
        <p:spPr bwMode="auto">
          <a:xfrm rot="16785994">
            <a:off x="3084667" y="831551"/>
            <a:ext cx="5786478" cy="5429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714620"/>
            <a:ext cx="1714512" cy="4286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яблоко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0" name="Picture 6" descr="C:\Users\Admin\Desktop\занятие\96458704_18216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1428736"/>
            <a:ext cx="6543922" cy="46434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2071678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груша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1" name="Picture 7" descr="C:\Users\Admin\Desktop\занятие\imgprevie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214422"/>
            <a:ext cx="4786346" cy="47863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1428736"/>
            <a:ext cx="1643074" cy="4286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огурец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152" name="Picture 8" descr="C:\Users\Admin\Desktop\занятие\kak_narisovat_ogure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7055" y="1643050"/>
            <a:ext cx="6616945" cy="407196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857232"/>
            <a:ext cx="1643074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морковь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3" name="Picture 9" descr="C:\Users\Admin\Desktop\занятие\79725835_morko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269244"/>
            <a:ext cx="3786214" cy="65887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00034" y="285728"/>
            <a:ext cx="1571636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чеснок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4" name="Picture 10" descr="C:\Users\Admin\Desktop\занятие\1391678118_produkty-antibiotik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1" y="785794"/>
            <a:ext cx="6665395" cy="501491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00034" y="6143644"/>
            <a:ext cx="178595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лук</a:t>
            </a:r>
            <a:endParaRPr lang="ru-RU" dirty="0"/>
          </a:p>
        </p:txBody>
      </p:sp>
      <p:pic>
        <p:nvPicPr>
          <p:cNvPr id="6155" name="Picture 11" descr="C:\Users\Admin\Desktop\занятие\imgpreview (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1221" y="714356"/>
            <a:ext cx="6662779" cy="432543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643174" y="6143644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«Узнай по вкусу, по запаху»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86182" y="0"/>
            <a:ext cx="5357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после ответа детей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ажимай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на </a:t>
            </a:r>
            <a:r>
              <a:rPr lang="ru-RU" sz="20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a Two" pitchFamily="2" charset="0"/>
              </a:rPr>
              <a:t>нужный прямоугольник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a Tw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493</Words>
  <Application>Microsoft Office PowerPoint</Application>
  <PresentationFormat>Экран (4:3)</PresentationFormat>
  <Paragraphs>154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«Ласточка»</vt:lpstr>
      <vt:lpstr>Джовани растеряшка и здоровье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2015-04-22T14:56:13Z</dcterms:created>
  <dcterms:modified xsi:type="dcterms:W3CDTF">2015-10-04T08:19:06Z</dcterms:modified>
</cp:coreProperties>
</file>