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58" r:id="rId7"/>
    <p:sldId id="266" r:id="rId8"/>
    <p:sldId id="262" r:id="rId9"/>
    <p:sldId id="263" r:id="rId10"/>
    <p:sldId id="264" r:id="rId11"/>
    <p:sldId id="265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9A019-6EE9-4365-9C4A-EB0DF2718673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15AD6-FF6F-4310-B883-1B8428F50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577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15AD6-FF6F-4310-B883-1B8428F5094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92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53724" y="3861048"/>
            <a:ext cx="3776464" cy="1752600"/>
          </a:xfrm>
        </p:spPr>
        <p:txBody>
          <a:bodyPr>
            <a:normAutofit/>
          </a:bodyPr>
          <a:lstStyle/>
          <a:p>
            <a:pPr algn="r"/>
            <a:r>
              <a:rPr lang="ru-RU" sz="18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Подготовили:</a:t>
            </a:r>
          </a:p>
          <a:p>
            <a:pPr algn="r"/>
            <a:r>
              <a:rPr lang="ru-RU" sz="18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воспитатели</a:t>
            </a:r>
          </a:p>
          <a:p>
            <a:pPr algn="r"/>
            <a:r>
              <a:rPr lang="ru-RU" sz="1800" dirty="0" err="1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Дехтяренко</a:t>
            </a:r>
            <a:r>
              <a:rPr lang="ru-RU" sz="18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Ольга Ивановна,</a:t>
            </a:r>
          </a:p>
          <a:p>
            <a:pPr algn="r"/>
            <a:r>
              <a:rPr lang="ru-RU" sz="18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Гаврюшина Екатерина Ивановна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456" y="1484784"/>
            <a:ext cx="7590000" cy="23042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«Применение дидактических игр для развития наглядно-образного мышления у детей старшего дошкольного возраста»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5891218"/>
            <a:ext cx="1205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Надым</a:t>
            </a:r>
          </a:p>
          <a:p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2021 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79712" y="380347"/>
            <a:ext cx="6651612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PT Astra Serif"/>
                <a:ea typeface="Calibri"/>
                <a:cs typeface="Times New Roman"/>
              </a:rPr>
              <a:t>МУНИЦИПАЛЬНОЕ ДОШКОЛЬНОЕ ОБРАЗОВАТЕЛЬНОЕ УЧРЕЖДЕНИЕ «ДЕТСКИЙ САД «СКАЗКА» Г. НАДЫМА»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PT Astra Serif"/>
                <a:ea typeface="Calibri"/>
                <a:cs typeface="Times New Roman"/>
              </a:rPr>
              <a:t>(МДОУ «Детский сад «Сказка» г. Надыма»)</a:t>
            </a: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3650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5112568" cy="63475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PT Astra Serif" pitchFamily="18" charset="-52"/>
                <a:ea typeface="PT Astra Serif" pitchFamily="18" charset="-52"/>
              </a:rPr>
              <a:t>Игра «Найди домик для картинки». </a:t>
            </a:r>
          </a:p>
        </p:txBody>
      </p:sp>
      <p:pic>
        <p:nvPicPr>
          <p:cNvPr id="3074" name="Picture 2" descr="F:\инфа\Desktop\Воспитатели\Дехтяренко О.И\для мо\02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9" t="16043" r="4833" b="32909"/>
          <a:stretch>
            <a:fillRect/>
          </a:stretch>
        </p:blipFill>
        <p:spPr bwMode="auto">
          <a:xfrm>
            <a:off x="107503" y="980728"/>
            <a:ext cx="601986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35688" y="1340768"/>
            <a:ext cx="280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Игра развивает мышление, выявляет уровень развития наглядно-образного мышления, умение группировать картинки, подбирать обобщающие слова.</a:t>
            </a:r>
            <a:endParaRPr lang="ru-RU" dirty="0"/>
          </a:p>
        </p:txBody>
      </p:sp>
      <p:pic>
        <p:nvPicPr>
          <p:cNvPr id="6" name="Picture 2" descr="F:\инфа\Desktop\Воспитатели\Дехтяренко О.И\для мо\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" t="67091" r="49682" b="16865"/>
          <a:stretch>
            <a:fillRect/>
          </a:stretch>
        </p:blipFill>
        <p:spPr bwMode="auto">
          <a:xfrm>
            <a:off x="395536" y="4221088"/>
            <a:ext cx="324036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инфа\Desktop\Воспитатели\Дехтяренко О.И\для мо\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8" t="83135" r="1551"/>
          <a:stretch>
            <a:fillRect/>
          </a:stretch>
        </p:blipFill>
        <p:spPr bwMode="auto">
          <a:xfrm>
            <a:off x="395536" y="5373216"/>
            <a:ext cx="3168352" cy="83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инфа\Desktop\Воспитатели\Дехтяренко О.И\для мо\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" t="83134" r="49682" b="822"/>
          <a:stretch>
            <a:fillRect/>
          </a:stretch>
        </p:blipFill>
        <p:spPr bwMode="auto">
          <a:xfrm>
            <a:off x="4427984" y="5517232"/>
            <a:ext cx="324036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инфа\Desktop\Воспитатели\Дехтяренко О.И\для мо\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8" t="67091" r="1551" b="16865"/>
          <a:stretch>
            <a:fillRect/>
          </a:stretch>
        </p:blipFill>
        <p:spPr bwMode="auto">
          <a:xfrm>
            <a:off x="4283968" y="4365104"/>
            <a:ext cx="345638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54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7" y="188640"/>
            <a:ext cx="3528392" cy="7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Игры на развитие мышления</a:t>
            </a:r>
          </a:p>
        </p:txBody>
      </p:sp>
      <p:pic>
        <p:nvPicPr>
          <p:cNvPr id="1027" name="Picture 3" descr="https://feminissimo.ru/core/fileman/Uploads/%D0%A0%D0%B0%D0%B7%D0%B2%D0%B8%D0%B2%D0%B0%D0%B5%D0%BC%20%D0%BC%D1%8B%D1%88%D0%BB%D0%B5%D0%BD%D0%B8%D0%B5%20%D1%83%20%D0%B4%D0%B5%D1%82%D0%B5%D0%B9/rasvitie_mishlenija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60648"/>
            <a:ext cx="2568203" cy="3600400"/>
          </a:xfrm>
          <a:prstGeom prst="rect">
            <a:avLst/>
          </a:prstGeom>
          <a:noFill/>
        </p:spPr>
      </p:pic>
      <p:pic>
        <p:nvPicPr>
          <p:cNvPr id="1029" name="Picture 5" descr="https://feminissimo.ru/core/fileman/Uploads/%D0%A0%D0%B0%D0%B7%D0%B2%D0%B8%D1%82%D0%B8%D0%B5%20%D0%B2%D0%BD%D0%B8%D0%BC%D0%B0%D0%BD%D0%B8%D1%8F/%D1%80%D0%B0%D0%B7%D0%B2%D0%B8%D1%82%D0%B8%D0%B5%20%D0%BC%D1%8B%D1%88%D0%BB%D0%B5%D0%BD%D0%B8%D1%8F/rasvitie_mischlenija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2606770" cy="3600400"/>
          </a:xfrm>
          <a:prstGeom prst="rect">
            <a:avLst/>
          </a:prstGeom>
          <a:noFill/>
        </p:spPr>
      </p:pic>
      <p:pic>
        <p:nvPicPr>
          <p:cNvPr id="1031" name="Picture 7" descr="https://fs.znanio.ru/d5af0e/0a/f2/14c18389278a288cfbeee914da5230e6a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980728"/>
            <a:ext cx="2664296" cy="3643817"/>
          </a:xfrm>
          <a:prstGeom prst="rect">
            <a:avLst/>
          </a:prstGeom>
          <a:noFill/>
        </p:spPr>
      </p:pic>
      <p:pic>
        <p:nvPicPr>
          <p:cNvPr id="1033" name="Picture 9" descr="https://feminissimo.ru/core/fileman/Uploads/%D0%9F%D0%B0%D0%B7%D0%BB%D1%8B%20%D1%81%D0%B2%D0%BE%D0%B8%D0%BC%D0%B8%20%D1%80%D1%83%D0%BA%D0%B0%D0%BC%D0%B8/%D0%A8%D0%BD%D1%83%D1%80%D0%BE%D0%B2%D0%B0%D0%BB%D1%8C%D0%BD%D1%8B%D0%B9%20%D0%BF%D0%BB%D0%B0%D0%BD%D1%88%D0%B5%D1%82/%D0%9A%D1%83%D0%B1%D0%B8%D0%BA%D0%B8%20%D0%9D%D0%B8%D0%BA%D0%B8%D1%82%D0%B8%D0%BD%D0%B0/%D0%9A%D0%BD%D0%B8%D0%B3%D0%B0%20%D0%BF%D0%B0%D0%B7%D0%BB/%D0%A2%D1%80%D0%BE%D0%B9%D0%BD%D1%8B%D0%B5%20%D0%BF%D0%B0%D0%B7%D0%BB%D1%8B%20%D0%93%D0%B5%D0%BE%D0%BC%D0%B5%D1%82%D1%80%D0%B8%D1%87%D0%B5%D1%81%D0%BA%D0%B8%D0%B5%20%D1%84%D0%B8%D0%B3%D1%83%D1%80%D1%8B/%D0%98%D0%B7%D1%83%D1%87%D0%B0%D0%B5%D0%BC%20%D1%86%D0%B8%D1%84%D1%80%D1%8B%20%D0%B8%20%D1%81%D1%87%D0%B5%D1%82/%D0%9D%D0%B0%D0%B9%D0%B4%D0%B8%20%D0%BF%D0%B0%D1%80%D1%83/%D0%A0%D0%B0%D0%B7%D0%B2%D0%B8%D1%82%D0%B8%D0%B5%20%D0%BC%D1%8B%D1%88%D0%BB%D0%B5%D0%BD%D0%B8%D1%8F/Rasvitie_mischlenija_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284984"/>
            <a:ext cx="2474719" cy="3421833"/>
          </a:xfrm>
          <a:prstGeom prst="rect">
            <a:avLst/>
          </a:prstGeom>
          <a:noFill/>
        </p:spPr>
      </p:pic>
      <p:pic>
        <p:nvPicPr>
          <p:cNvPr id="1035" name="Picture 11" descr="http://1.bp.blogspot.com/_XuTQI-8Rm2M/TN0PawnLXlI/AAAAAAAAFJs/pS_-JDJRu1k/s1600/%25D1%2580%25D0%25B0%25D0%25B7%25D0%25B2%25D0%25B8%25D1%2582%25D0%25B8%25D0%25B5+%25D0%25BC%25D1%258B%25D1%2588%25D0%25BB%25D0%25B5%25D0%25BD%25D0%25B8%25D1%258F+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3272046"/>
            <a:ext cx="2520280" cy="35859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443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4007743" cy="734145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PT Astra Serif" pitchFamily="18" charset="-52"/>
                <a:ea typeface="PT Astra Serif" pitchFamily="18" charset="-52"/>
              </a:rPr>
              <a:t>Логические таблицы</a:t>
            </a:r>
          </a:p>
        </p:txBody>
      </p:sp>
      <p:pic>
        <p:nvPicPr>
          <p:cNvPr id="26626" name="Picture 2" descr="https://neposed.net/images/olga/igraya_razvivaemsya/igri_na_razvitie_mishleniya/logicheskie-tablici2/logicheskie-tablici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348880"/>
            <a:ext cx="2880320" cy="2034722"/>
          </a:xfrm>
          <a:prstGeom prst="rect">
            <a:avLst/>
          </a:prstGeom>
          <a:noFill/>
        </p:spPr>
      </p:pic>
      <p:pic>
        <p:nvPicPr>
          <p:cNvPr id="26628" name="Picture 4" descr="https://neposed.net/images/olga/igraya_razvivaemsya/igri_na_razvitie_mishleniya/logicheskie-tablici2/logicheskie-tablici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420888"/>
            <a:ext cx="2836367" cy="2003672"/>
          </a:xfrm>
          <a:prstGeom prst="rect">
            <a:avLst/>
          </a:prstGeom>
          <a:noFill/>
        </p:spPr>
      </p:pic>
      <p:pic>
        <p:nvPicPr>
          <p:cNvPr id="26630" name="Picture 6" descr="https://neposed.net/images/olga/igraya_razvivaemsya/igri_na_razvitie_mishleniya/logicheskie-tablici2/logicheskie-tablici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348880"/>
            <a:ext cx="2853147" cy="2016224"/>
          </a:xfrm>
          <a:prstGeom prst="rect">
            <a:avLst/>
          </a:prstGeom>
          <a:noFill/>
        </p:spPr>
      </p:pic>
      <p:pic>
        <p:nvPicPr>
          <p:cNvPr id="26632" name="Picture 8" descr="https://neposed.net/images/olga/igraya_razvivaemsya/igri_na_razvitie_mishleniya/logicheskie-tablici2/logicheskie-tablici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653136"/>
            <a:ext cx="2650268" cy="1872208"/>
          </a:xfrm>
          <a:prstGeom prst="rect">
            <a:avLst/>
          </a:prstGeom>
          <a:noFill/>
        </p:spPr>
      </p:pic>
      <p:pic>
        <p:nvPicPr>
          <p:cNvPr id="26634" name="Picture 10" descr="https://neposed.net/images/olga/igraya_razvivaemsya/igri_na_razvitie_mishleniya/logicheskie-tablici2/logicheskie-tablici1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653136"/>
            <a:ext cx="2752201" cy="1944216"/>
          </a:xfrm>
          <a:prstGeom prst="rect">
            <a:avLst/>
          </a:prstGeom>
          <a:noFill/>
        </p:spPr>
      </p:pic>
      <p:pic>
        <p:nvPicPr>
          <p:cNvPr id="26636" name="Picture 12" descr="https://neposed.net/images/olga/igraya_razvivaemsya/igri_na_razvitie_mishleniya/logicheskie-tablici2/logicheskie-tablici1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653136"/>
            <a:ext cx="2880320" cy="203472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39552" y="1124744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>
                <a:latin typeface="PT Astra Serif" pitchFamily="18" charset="-52"/>
                <a:ea typeface="PT Astra Serif" pitchFamily="18" charset="-52"/>
              </a:rPr>
              <a:t>Использование логических таблиц улучшает зрительное восприятие;</a:t>
            </a:r>
          </a:p>
          <a:p>
            <a:pPr algn="just" fontAlgn="base"/>
            <a:r>
              <a:rPr lang="ru-RU" dirty="0">
                <a:latin typeface="PT Astra Serif" pitchFamily="18" charset="-52"/>
                <a:ea typeface="PT Astra Serif" pitchFamily="18" charset="-52"/>
              </a:rPr>
              <a:t>различие цвета и фигуры; развивает навыки запоминания предметов; сосредотачивает на выполнение задания; развивает логическое мышление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692696"/>
            <a:ext cx="8352928" cy="165618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sz="2000" dirty="0">
                <a:latin typeface="PT Astra Serif" pitchFamily="18" charset="-52"/>
                <a:ea typeface="PT Astra Serif" pitchFamily="18" charset="-52"/>
              </a:rPr>
              <a:t>Таким образом, дидактическая игра — доступный, полезный, эффектный метод в развитии наглядно — образного мышления у детей. Дидактическая игра дает возможность развивать самые разнообразные способности ребенка, его мышление, восприятие, речь, внимание.</a:t>
            </a:r>
          </a:p>
        </p:txBody>
      </p:sp>
      <p:pic>
        <p:nvPicPr>
          <p:cNvPr id="27652" name="Picture 4" descr="https://www.tomi.pl/images/companies/2/E0422%20Farm%20Animals%20Block%20Puzzle%20%28child%29%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6"/>
            <a:ext cx="4320480" cy="2880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http://i.mycdn.me/i?r=AzEPZsRbOZEKgBhR0XGMT1RkNasZqiqLYKVxHYqhc-s5uK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852936"/>
            <a:ext cx="378417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br>
              <a:rPr lang="ru-RU" sz="2200" dirty="0">
                <a:latin typeface="PT Astra Serif" pitchFamily="18" charset="-52"/>
                <a:ea typeface="PT Astra Serif" pitchFamily="18" charset="-52"/>
              </a:rPr>
            </a:br>
            <a:br>
              <a:rPr lang="ru-RU" sz="2200" dirty="0">
                <a:latin typeface="PT Astra Serif" pitchFamily="18" charset="-52"/>
                <a:ea typeface="PT Astra Serif" pitchFamily="18" charset="-52"/>
              </a:rPr>
            </a:br>
            <a:br>
              <a:rPr lang="ru-RU" sz="2200" dirty="0">
                <a:latin typeface="PT Astra Serif" pitchFamily="18" charset="-52"/>
                <a:ea typeface="PT Astra Serif" pitchFamily="18" charset="-52"/>
              </a:rPr>
            </a:br>
            <a:br>
              <a:rPr lang="ru-RU" sz="2200" dirty="0">
                <a:latin typeface="PT Astra Serif" pitchFamily="18" charset="-52"/>
                <a:ea typeface="PT Astra Serif" pitchFamily="18" charset="-52"/>
              </a:rPr>
            </a:br>
            <a:r>
              <a:rPr lang="ru-RU" sz="2200" dirty="0">
                <a:latin typeface="PT Astra Serif" pitchFamily="18" charset="-52"/>
                <a:ea typeface="PT Astra Serif" pitchFamily="18" charset="-52"/>
              </a:rPr>
              <a:t>Дошкольное детство является оптимальным периодом в умственном развитии ребенка.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581128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  <a:cs typeface="Tunga" pitchFamily="2"/>
              </a:rPr>
              <a:t>В старшем дошкольном возрасте, когда у детей начинает формироваться словесно — логическое мышление, необходимо больше использовать игры именно с целью развития самостоятельности мышления, формирования мыслительной деятельности. Особенно серьезное внимание развитию наглядно-образного мышления детей следует уделить в старших группах детского сада</a:t>
            </a:r>
          </a:p>
        </p:txBody>
      </p:sp>
      <p:pic>
        <p:nvPicPr>
          <p:cNvPr id="10242" name="Picture 2" descr="https://www.mgpu.ru/wp-content/uploads/2020/07/babysit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40768"/>
            <a:ext cx="4824536" cy="3214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0853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012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PT Astra Serif" pitchFamily="18" charset="-52"/>
                <a:ea typeface="PT Astra Serif" pitchFamily="18" charset="-52"/>
              </a:rPr>
              <a:t>В старшем дошкольном возрасте необходимо учить детей: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23528" y="1196752"/>
            <a:ext cx="8595360" cy="3282680"/>
          </a:xfrm>
        </p:spPr>
        <p:txBody>
          <a:bodyPr/>
          <a:lstStyle/>
          <a:p>
            <a:r>
              <a:rPr lang="ru-RU" sz="1800" dirty="0">
                <a:latin typeface="PT Astra Serif" pitchFamily="18" charset="-52"/>
                <a:ea typeface="PT Astra Serif" pitchFamily="18" charset="-52"/>
              </a:rPr>
              <a:t>видеть предмет как бы со всех сторон; </a:t>
            </a:r>
          </a:p>
          <a:p>
            <a:r>
              <a:rPr lang="ru-RU" sz="1800" dirty="0">
                <a:latin typeface="PT Astra Serif" pitchFamily="18" charset="-52"/>
                <a:ea typeface="PT Astra Serif" pitchFamily="18" charset="-52"/>
              </a:rPr>
              <a:t>выделять в нем наиболее характерные признаки сходства и различия с другими предметами, </a:t>
            </a:r>
          </a:p>
          <a:p>
            <a:r>
              <a:rPr lang="ru-RU" sz="1800" dirty="0">
                <a:latin typeface="PT Astra Serif" pitchFamily="18" charset="-52"/>
                <a:ea typeface="PT Astra Serif" pitchFamily="18" charset="-52"/>
              </a:rPr>
              <a:t>воспитывать умение классифицировать предметы; </a:t>
            </a:r>
          </a:p>
          <a:p>
            <a:r>
              <a:rPr lang="ru-RU" sz="1800" dirty="0">
                <a:latin typeface="PT Astra Serif" pitchFamily="18" charset="-52"/>
                <a:ea typeface="PT Astra Serif" pitchFamily="18" charset="-52"/>
              </a:rPr>
              <a:t>приучать рассуждать, делать правильные выводы, умозаключения, высказывать самостоятельно суждения; </a:t>
            </a:r>
          </a:p>
          <a:p>
            <a:r>
              <a:rPr lang="ru-RU" sz="1800" dirty="0">
                <a:latin typeface="PT Astra Serif" pitchFamily="18" charset="-52"/>
                <a:ea typeface="PT Astra Serif" pitchFamily="18" charset="-52"/>
              </a:rPr>
              <a:t>приучать применять знания в соответствии с обстоятельствами;</a:t>
            </a:r>
          </a:p>
          <a:p>
            <a:r>
              <a:rPr lang="ru-RU" sz="1800" dirty="0">
                <a:latin typeface="PT Astra Serif" pitchFamily="18" charset="-52"/>
                <a:ea typeface="PT Astra Serif" pitchFamily="18" charset="-52"/>
              </a:rPr>
              <a:t>развивать находчивость, сообразительность, умение найти разные способы решения одной и той же задачи. </a:t>
            </a:r>
          </a:p>
          <a:p>
            <a:endParaRPr lang="ru-RU" dirty="0"/>
          </a:p>
        </p:txBody>
      </p:sp>
      <p:pic>
        <p:nvPicPr>
          <p:cNvPr id="9218" name="Picture 2" descr="https://regions.kidsreview.ru/sites/default/files/styles/oww/public/webform/action/362558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293096"/>
            <a:ext cx="3564396" cy="2376264"/>
          </a:xfrm>
          <a:prstGeom prst="rect">
            <a:avLst/>
          </a:prstGeom>
          <a:noFill/>
        </p:spPr>
      </p:pic>
      <p:pic>
        <p:nvPicPr>
          <p:cNvPr id="9220" name="Picture 4" descr="https://thumbs.dreamstime.com/b/%D1%83%D1%87%D0%B8%D1%82%D0%B5%D0%BB%D1%8C-preschool-%D0%BF%D1%80%D0%B8-%D0%B4%D0%B5%D1%82%D0%B8-%D0%B8%D0%B3%D1%80%D0%B0%D1%8F-%D1%81-%D0%BA%D1%80%D0%B0%D1%81%D0%BE%D1%87%D0%BD%D1%8B%D0%BC%D0%B8-%D0%B4%D0%B5%D1%80%D0%B5%D0%B2%D1%8F%D0%BD%D0%BD%D1%8B%D0%BC%D0%B8-%D0%B4%D0%B8%D0%B4%D0%B0%D0%BA%D1%82%D0%B8%D1%87%D0%B5%D1%81%D0%BA%D0%B8%D0%BC%D0%B8-128002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221088"/>
            <a:ext cx="3667823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4841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996" y="260648"/>
            <a:ext cx="8507288" cy="56207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Игра «На что это похоже»?</a:t>
            </a:r>
            <a:endParaRPr lang="ru-RU" sz="28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" name="Объект 3" descr="развитие мышления у детей, упражнения, задачи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52736"/>
            <a:ext cx="4464496" cy="936104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Рисунок 4" descr="развитие мышления у детей дошкольного возраст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556" y="1076256"/>
            <a:ext cx="4296316" cy="912584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4120" y="234888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Задание: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надо придумать как можно больше ассоциаций на каждую картинку. Оценивается количество и качество (оригинальность) образов. Игра хорошо проводить с группой детей в форме соревнования.</a:t>
            </a:r>
          </a:p>
        </p:txBody>
      </p:sp>
      <p:pic>
        <p:nvPicPr>
          <p:cNvPr id="1026" name="Picture 2" descr="C:\Users\Andromeda\Documents\ViberDownloads\0-02-05-ea64c99ed54d527d2efa27a753ad0d4be925bee00740852f49a97574271093b4_599d2f0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" r="11682" b="57232"/>
          <a:stretch/>
        </p:blipFill>
        <p:spPr bwMode="auto">
          <a:xfrm>
            <a:off x="274028" y="3454579"/>
            <a:ext cx="4469528" cy="305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ndromeda\Documents\ViberDownloads\0-02-05-ea64c99ed54d527d2efa27a753ad0d4be925bee00740852f49a97574271093b4_599d2f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81" r="14369"/>
          <a:stretch/>
        </p:blipFill>
        <p:spPr bwMode="auto">
          <a:xfrm>
            <a:off x="5076056" y="3285485"/>
            <a:ext cx="3643664" cy="322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404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412" y="188641"/>
            <a:ext cx="8591550" cy="8640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Игра «Задачи на составление заданной фигуры из определенного количества палочек».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4413" y="4869160"/>
            <a:ext cx="8352927" cy="1152128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dirty="0"/>
              <a:t> </a:t>
            </a:r>
            <a:br>
              <a:rPr lang="ru-RU" sz="4500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45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Задачи на изменение фигур, для решения которых надо убрать указанное количество палочек. "Дана фигура из 6 квадратов. Надо убрать 2 палочки так, чтобы осталось 4 квадрата".</a:t>
            </a:r>
          </a:p>
        </p:txBody>
      </p:sp>
      <p:pic>
        <p:nvPicPr>
          <p:cNvPr id="4" name="Рисунок 3" descr="развитие мышления у детей дошкольного возраст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8424936" cy="2664296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7814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41007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"Составить домик из 6 палочек, а затем переложить 2 палочки так, чтобы, получился флажок".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39" y="269168"/>
            <a:ext cx="3768787" cy="1829432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56741" y="2420888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"Переложить 2 палочки так, чтобы фигура, похожая на корову, смотрела в другую сторону".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42416"/>
            <a:ext cx="4518025" cy="1656184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Andromeda\Documents\ViberDownloads\0-02-05-8a09cbeccdd93e8834df01986d06c87697825266e3b30597b152aedaee23f8df_32771c9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69"/>
          <a:stretch/>
        </p:blipFill>
        <p:spPr bwMode="auto">
          <a:xfrm>
            <a:off x="5652120" y="3385408"/>
            <a:ext cx="2592288" cy="155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ndromeda\Documents\ViberDownloads\0-02-05-da5806749aeae2df09b52352982030a7a9cb69e807183a0aa572bf808a0a567a_db93082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15"/>
          <a:stretch/>
        </p:blipFill>
        <p:spPr bwMode="auto">
          <a:xfrm>
            <a:off x="5594033" y="5085184"/>
            <a:ext cx="2650375" cy="160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dromeda\Documents\ViberDownloads\0-02-05-4ad0cd9953fda34ad9461277b23889a2946e9da1b25143b12998f65d74815469_1b46eb8b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8" b="21449"/>
          <a:stretch/>
        </p:blipFill>
        <p:spPr bwMode="auto">
          <a:xfrm>
            <a:off x="982736" y="3284984"/>
            <a:ext cx="258631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ndromeda\Documents\ViberDownloads\0-02-05-ae683705391a2fbcf6656c1c4658aab578972b2eeeae979afcb7703895bfa753_bc7cbee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8"/>
          <a:stretch/>
        </p:blipFill>
        <p:spPr bwMode="auto">
          <a:xfrm>
            <a:off x="934030" y="5100208"/>
            <a:ext cx="2635023" cy="160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752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672039" cy="6801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PT Astra Serif" pitchFamily="18" charset="-52"/>
                <a:ea typeface="PT Astra Serif" pitchFamily="18" charset="-52"/>
              </a:rPr>
              <a:t>Игра «Составь фигуру».</a:t>
            </a:r>
            <a:endParaRPr lang="ru-RU" sz="4400" b="1" dirty="0">
              <a:solidFill>
                <a:srgbClr val="0070C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74320" y="1628800"/>
            <a:ext cx="2425472" cy="4176464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3800" spc="0" dirty="0">
                <a:latin typeface="PT Astra Serif" pitchFamily="18" charset="-52"/>
                <a:ea typeface="PT Astra Serif" pitchFamily="18" charset="-52"/>
                <a:cs typeface="Tunga" pitchFamily="2"/>
              </a:rPr>
              <a:t>Эта игра направлена на развитие образного мышления, геометрических представлений, конструктивных пространственных способностей практического плана. </a:t>
            </a:r>
          </a:p>
          <a:p>
            <a:pPr algn="just"/>
            <a:r>
              <a:rPr lang="ru-RU" sz="3800" spc="0" dirty="0">
                <a:latin typeface="PT Astra Serif" pitchFamily="18" charset="-52"/>
                <a:ea typeface="PT Astra Serif" pitchFamily="18" charset="-52"/>
                <a:cs typeface="Tunga" pitchFamily="2"/>
              </a:rPr>
              <a:t>«На каждой полоске отметь крестиком (</a:t>
            </a:r>
            <a:r>
              <a:rPr lang="ru-RU" sz="3800" spc="0" dirty="0" err="1">
                <a:latin typeface="PT Astra Serif" pitchFamily="18" charset="-52"/>
                <a:ea typeface="PT Astra Serif" pitchFamily="18" charset="-52"/>
                <a:cs typeface="Tunga" pitchFamily="2"/>
              </a:rPr>
              <a:t>х</a:t>
            </a:r>
            <a:r>
              <a:rPr lang="ru-RU" sz="3800" spc="0" dirty="0">
                <a:latin typeface="PT Astra Serif" pitchFamily="18" charset="-52"/>
                <a:ea typeface="PT Astra Serif" pitchFamily="18" charset="-52"/>
                <a:cs typeface="Tunga" pitchFamily="2"/>
              </a:rPr>
              <a:t>) две такие части, из которых можно составить круг».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развитие мышления у детей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268760"/>
            <a:ext cx="5256584" cy="4824536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5688632" cy="71878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Игра «Сложи фигуры».</a:t>
            </a:r>
            <a:endParaRPr lang="ru-RU" sz="3200" dirty="0">
              <a:solidFill>
                <a:srgbClr val="0070C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797153"/>
            <a:ext cx="806489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Игра направлена на развитие умения анализировать и синтезировать соотношение фигур друг с другом по цвету, форме и размеру.</a:t>
            </a:r>
            <a:b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Инструкция: "Как ты думаешь, каким получится результат при наложении фигур последовательно друг на друга в левой части рисунка. Выбери ответ из фигур, расположенных справа». 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2050" name="Picture 2" descr="F:\инфа\Desktop\Воспитатели\Дехтяренко О.И\для мо\Безымянный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86229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930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592" y="260648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200" b="1" u="sng" dirty="0"/>
            </a:br>
            <a:br>
              <a:rPr lang="ru-RU" sz="2200" b="1" u="sng" dirty="0"/>
            </a:br>
            <a:br>
              <a:rPr lang="ru-RU" sz="2200" b="1" u="sng" dirty="0"/>
            </a:br>
            <a:br>
              <a:rPr lang="ru-RU" sz="2200" b="1" u="sng" dirty="0"/>
            </a:br>
            <a:br>
              <a:rPr lang="ru-RU" sz="2200" b="1" u="sng" dirty="0"/>
            </a:br>
            <a:br>
              <a:rPr lang="ru-RU" sz="2200" b="1" u="sng" dirty="0"/>
            </a:br>
            <a:br>
              <a:rPr lang="ru-RU" sz="2200" b="1" u="sng" dirty="0"/>
            </a:br>
            <a:br>
              <a:rPr lang="ru-RU" sz="2200" b="1" u="sng" dirty="0"/>
            </a:br>
            <a:br>
              <a:rPr lang="ru-RU" sz="2200" b="1" u="sng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Игра «Найди закономерность».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501008"/>
            <a:ext cx="35805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j-cs"/>
              </a:rPr>
              <a:t>Игра направлена на формирование умения понимать и устанавливать закономерности в линейном ряду.</a:t>
            </a:r>
            <a:br>
              <a:rPr lang="ru-RU" sz="16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j-cs"/>
              </a:rPr>
            </a:br>
            <a:r>
              <a:rPr lang="ru-RU" sz="16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j-cs"/>
              </a:rPr>
              <a:t>Инструкция: "Внимательно рассмотри картинки и заполни, пустую клетку, не нарушая закономерности".</a:t>
            </a:r>
            <a:endParaRPr lang="ru-RU" sz="12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098" name="Picture 2" descr="https://ds04.infourok.ru/uploads/ex/0646/001157dd-6a6a6258/img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8" t="26613" r="27165" b="2277"/>
          <a:stretch/>
        </p:blipFill>
        <p:spPr bwMode="auto">
          <a:xfrm>
            <a:off x="5198401" y="1484784"/>
            <a:ext cx="3579923" cy="3482906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09020" y="5229200"/>
            <a:ext cx="33560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j-cs"/>
              </a:rPr>
              <a:t>Второй вариант задания направлен на формирование умения устанавливать закономерности в таблице.</a:t>
            </a:r>
          </a:p>
        </p:txBody>
      </p:sp>
      <p:pic>
        <p:nvPicPr>
          <p:cNvPr id="4104" name="Picture 8" descr="https://fs00.infourok.ru/images/doc/102/120581/hello_html_m3f5733e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" r="4165" b="3924"/>
          <a:stretch/>
        </p:blipFill>
        <p:spPr bwMode="auto">
          <a:xfrm>
            <a:off x="539552" y="1412776"/>
            <a:ext cx="4288161" cy="1920064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430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408</TotalTime>
  <Words>405</Words>
  <Application>Microsoft Office PowerPoint</Application>
  <PresentationFormat>Экран (4:3)</PresentationFormat>
  <Paragraphs>41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Candara</vt:lpstr>
      <vt:lpstr>PT Astra Serif</vt:lpstr>
      <vt:lpstr>Soho</vt:lpstr>
      <vt:lpstr>«Применение дидактических игр для развития наглядно-образного мышления у детей старшего дошкольного возраста»</vt:lpstr>
      <vt:lpstr>    Дошкольное детство является оптимальным периодом в умственном развитии ребенка. </vt:lpstr>
      <vt:lpstr>В старшем дошкольном возрасте необходимо учить детей: </vt:lpstr>
      <vt:lpstr>Игра «На что это похоже»?</vt:lpstr>
      <vt:lpstr>Игра «Задачи на составление заданной фигуры из определенного количества палочек».</vt:lpstr>
      <vt:lpstr>Презентация PowerPoint</vt:lpstr>
      <vt:lpstr>Игра «Составь фигуру».</vt:lpstr>
      <vt:lpstr>Игра «Сложи фигуры».</vt:lpstr>
      <vt:lpstr>                 Игра «Найди закономерность».</vt:lpstr>
      <vt:lpstr>Игра «Найди домик для картинки». </vt:lpstr>
      <vt:lpstr>Игры на развитие мышления</vt:lpstr>
      <vt:lpstr>Логические таблицы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дидактических игр на развитие наглядно-образного мышления для детей старшего дошкольного возраста»</dc:title>
  <dc:creator>Andromeda</dc:creator>
  <cp:lastModifiedBy>Ирина Хамитова</cp:lastModifiedBy>
  <cp:revision>38</cp:revision>
  <dcterms:created xsi:type="dcterms:W3CDTF">2021-04-17T12:36:27Z</dcterms:created>
  <dcterms:modified xsi:type="dcterms:W3CDTF">2021-09-08T15:55:31Z</dcterms:modified>
</cp:coreProperties>
</file>